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5"/>
  </p:notesMasterIdLst>
  <p:sldIdLst>
    <p:sldId id="272" r:id="rId2"/>
    <p:sldId id="430" r:id="rId3"/>
    <p:sldId id="750" r:id="rId4"/>
    <p:sldId id="747" r:id="rId5"/>
    <p:sldId id="749" r:id="rId6"/>
    <p:sldId id="748" r:id="rId7"/>
    <p:sldId id="775" r:id="rId8"/>
    <p:sldId id="743" r:id="rId9"/>
    <p:sldId id="774" r:id="rId10"/>
    <p:sldId id="752" r:id="rId11"/>
    <p:sldId id="753" r:id="rId12"/>
    <p:sldId id="754" r:id="rId13"/>
    <p:sldId id="755" r:id="rId14"/>
    <p:sldId id="756" r:id="rId15"/>
    <p:sldId id="757" r:id="rId16"/>
    <p:sldId id="758" r:id="rId17"/>
    <p:sldId id="761" r:id="rId18"/>
    <p:sldId id="759" r:id="rId19"/>
    <p:sldId id="760" r:id="rId20"/>
    <p:sldId id="762" r:id="rId21"/>
    <p:sldId id="763" r:id="rId22"/>
    <p:sldId id="764" r:id="rId23"/>
    <p:sldId id="765" r:id="rId24"/>
    <p:sldId id="767" r:id="rId25"/>
    <p:sldId id="768" r:id="rId26"/>
    <p:sldId id="769" r:id="rId27"/>
    <p:sldId id="770" r:id="rId28"/>
    <p:sldId id="771" r:id="rId29"/>
    <p:sldId id="772" r:id="rId30"/>
    <p:sldId id="773" r:id="rId31"/>
    <p:sldId id="781" r:id="rId32"/>
    <p:sldId id="782" r:id="rId33"/>
    <p:sldId id="783" r:id="rId34"/>
    <p:sldId id="786" r:id="rId35"/>
    <p:sldId id="784" r:id="rId36"/>
    <p:sldId id="785" r:id="rId37"/>
    <p:sldId id="744" r:id="rId38"/>
    <p:sldId id="776" r:id="rId39"/>
    <p:sldId id="777" r:id="rId40"/>
    <p:sldId id="779" r:id="rId41"/>
    <p:sldId id="787" r:id="rId42"/>
    <p:sldId id="788" r:id="rId43"/>
    <p:sldId id="789" r:id="rId44"/>
    <p:sldId id="798" r:id="rId45"/>
    <p:sldId id="791" r:id="rId46"/>
    <p:sldId id="793" r:id="rId47"/>
    <p:sldId id="790" r:id="rId48"/>
    <p:sldId id="794" r:id="rId49"/>
    <p:sldId id="795" r:id="rId50"/>
    <p:sldId id="796" r:id="rId51"/>
    <p:sldId id="797" r:id="rId52"/>
    <p:sldId id="799" r:id="rId53"/>
    <p:sldId id="800" r:id="rId54"/>
    <p:sldId id="801" r:id="rId55"/>
    <p:sldId id="792" r:id="rId56"/>
    <p:sldId id="803" r:id="rId57"/>
    <p:sldId id="804" r:id="rId58"/>
    <p:sldId id="805" r:id="rId59"/>
    <p:sldId id="806" r:id="rId60"/>
    <p:sldId id="807" r:id="rId61"/>
    <p:sldId id="808" r:id="rId62"/>
    <p:sldId id="809" r:id="rId63"/>
    <p:sldId id="810" r:id="rId64"/>
  </p:sldIdLst>
  <p:sldSz cx="24382413" cy="13716000"/>
  <p:notesSz cx="6858000" cy="9144000"/>
  <p:defaultTextStyle>
    <a:defPPr>
      <a:defRPr lang="en-US"/>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66" userDrawn="1">
          <p15:clr>
            <a:srgbClr val="A4A3A4"/>
          </p15:clr>
        </p15:guide>
        <p15:guide id="3" pos="13123" userDrawn="1">
          <p15:clr>
            <a:srgbClr val="A4A3A4"/>
          </p15:clr>
        </p15:guide>
        <p15:guide id="4" orient="horz" pos="7813" userDrawn="1">
          <p15:clr>
            <a:srgbClr val="A4A3A4"/>
          </p15:clr>
        </p15:guide>
        <p15:guide id="6" pos="12533" userDrawn="1">
          <p15:clr>
            <a:srgbClr val="A4A3A4"/>
          </p15:clr>
        </p15:guide>
        <p15:guide id="7" orient="horz" pos="1871" userDrawn="1">
          <p15:clr>
            <a:srgbClr val="A4A3A4"/>
          </p15:clr>
        </p15:guide>
        <p15:guide id="8" orient="horz" pos="2415" userDrawn="1">
          <p15:clr>
            <a:srgbClr val="A4A3A4"/>
          </p15:clr>
        </p15:guide>
        <p15:guide id="9" pos="1511" userDrawn="1">
          <p15:clr>
            <a:srgbClr val="A4A3A4"/>
          </p15:clr>
        </p15:guide>
        <p15:guide id="10" orient="horz" pos="918" userDrawn="1">
          <p15:clr>
            <a:srgbClr val="A4A3A4"/>
          </p15:clr>
        </p15:guide>
        <p15:guide id="11" pos="3733" userDrawn="1">
          <p15:clr>
            <a:srgbClr val="A4A3A4"/>
          </p15:clr>
        </p15:guide>
        <p15:guide id="12" pos="115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권 대호" initials="권대" lastIdx="12" clrIdx="0">
    <p:extLst>
      <p:ext uri="{19B8F6BF-5375-455C-9EA6-DF929625EA0E}">
        <p15:presenceInfo xmlns:p15="http://schemas.microsoft.com/office/powerpoint/2012/main" userId="c36001907e564bc3" providerId="Windows Live"/>
      </p:ext>
    </p:extLst>
  </p:cmAuthor>
  <p:cmAuthor id="2" name="jbpark0614@gmail.com" initials="j" lastIdx="1" clrIdx="1">
    <p:extLst>
      <p:ext uri="{19B8F6BF-5375-455C-9EA6-DF929625EA0E}">
        <p15:presenceInfo xmlns:p15="http://schemas.microsoft.com/office/powerpoint/2012/main" userId="199140777f9eea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585F"/>
    <a:srgbClr val="ED234B"/>
    <a:srgbClr val="FBE5D6"/>
    <a:srgbClr val="193268"/>
    <a:srgbClr val="EDEBEE"/>
    <a:srgbClr val="7391FF"/>
    <a:srgbClr val="C8D7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1"/>
    <p:restoredTop sz="91426"/>
  </p:normalViewPr>
  <p:slideViewPr>
    <p:cSldViewPr snapToGrid="0">
      <p:cViewPr varScale="1">
        <p:scale>
          <a:sx n="34" d="100"/>
          <a:sy n="34" d="100"/>
        </p:scale>
        <p:origin x="216" y="2608"/>
      </p:cViewPr>
      <p:guideLst>
        <p:guide pos="966"/>
        <p:guide pos="13123"/>
        <p:guide orient="horz" pos="7813"/>
        <p:guide pos="12533"/>
        <p:guide orient="horz" pos="1871"/>
        <p:guide orient="horz" pos="2415"/>
        <p:guide pos="1511"/>
        <p:guide orient="horz" pos="918"/>
        <p:guide pos="3733"/>
        <p:guide pos="115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DE991-7A49-904E-BA36-3E5C721CA6C9}" type="datetimeFigureOut">
              <a:rPr kumimoji="1" lang="ko-Kore-KR" altLang="en-US" smtClean="0"/>
              <a:t>2021. 8. 22.</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D8343-E445-374C-BDF8-84DEE5560B88}" type="slidenum">
              <a:rPr kumimoji="1" lang="ko-Kore-KR" altLang="en-US" smtClean="0"/>
              <a:t>‹#›</a:t>
            </a:fld>
            <a:endParaRPr kumimoji="1" lang="ko-Kore-KR" altLang="en-US"/>
          </a:p>
        </p:txBody>
      </p:sp>
    </p:spTree>
    <p:extLst>
      <p:ext uri="{BB962C8B-B14F-4D97-AF65-F5344CB8AC3E}">
        <p14:creationId xmlns:p14="http://schemas.microsoft.com/office/powerpoint/2010/main" val="191438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a:t>
            </a:fld>
            <a:endParaRPr kumimoji="1" lang="ko-Kore-KR" altLang="en-US"/>
          </a:p>
        </p:txBody>
      </p:sp>
    </p:spTree>
    <p:extLst>
      <p:ext uri="{BB962C8B-B14F-4D97-AF65-F5344CB8AC3E}">
        <p14:creationId xmlns:p14="http://schemas.microsoft.com/office/powerpoint/2010/main" val="332724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a:t>
            </a:fld>
            <a:endParaRPr kumimoji="1" lang="ko-Kore-KR" altLang="en-US"/>
          </a:p>
        </p:txBody>
      </p:sp>
    </p:spTree>
    <p:extLst>
      <p:ext uri="{BB962C8B-B14F-4D97-AF65-F5344CB8AC3E}">
        <p14:creationId xmlns:p14="http://schemas.microsoft.com/office/powerpoint/2010/main" val="66814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13</a:t>
            </a:fld>
            <a:endParaRPr kumimoji="1" lang="ko-Kore-KR" altLang="en-US"/>
          </a:p>
        </p:txBody>
      </p:sp>
    </p:spTree>
    <p:extLst>
      <p:ext uri="{BB962C8B-B14F-4D97-AF65-F5344CB8AC3E}">
        <p14:creationId xmlns:p14="http://schemas.microsoft.com/office/powerpoint/2010/main" val="3557253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14</a:t>
            </a:fld>
            <a:endParaRPr kumimoji="1" lang="ko-Kore-KR" altLang="en-US"/>
          </a:p>
        </p:txBody>
      </p:sp>
    </p:spTree>
    <p:extLst>
      <p:ext uri="{BB962C8B-B14F-4D97-AF65-F5344CB8AC3E}">
        <p14:creationId xmlns:p14="http://schemas.microsoft.com/office/powerpoint/2010/main" val="209946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15</a:t>
            </a:fld>
            <a:endParaRPr kumimoji="1" lang="ko-Kore-KR" altLang="en-US"/>
          </a:p>
        </p:txBody>
      </p:sp>
    </p:spTree>
    <p:extLst>
      <p:ext uri="{BB962C8B-B14F-4D97-AF65-F5344CB8AC3E}">
        <p14:creationId xmlns:p14="http://schemas.microsoft.com/office/powerpoint/2010/main" val="1487611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16</a:t>
            </a:fld>
            <a:endParaRPr kumimoji="1" lang="ko-Kore-KR" altLang="en-US"/>
          </a:p>
        </p:txBody>
      </p:sp>
    </p:spTree>
    <p:extLst>
      <p:ext uri="{BB962C8B-B14F-4D97-AF65-F5344CB8AC3E}">
        <p14:creationId xmlns:p14="http://schemas.microsoft.com/office/powerpoint/2010/main" val="2834223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17</a:t>
            </a:fld>
            <a:endParaRPr kumimoji="1" lang="ko-Kore-KR" altLang="en-US"/>
          </a:p>
        </p:txBody>
      </p:sp>
    </p:spTree>
    <p:extLst>
      <p:ext uri="{BB962C8B-B14F-4D97-AF65-F5344CB8AC3E}">
        <p14:creationId xmlns:p14="http://schemas.microsoft.com/office/powerpoint/2010/main" val="88534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18</a:t>
            </a:fld>
            <a:endParaRPr kumimoji="1" lang="ko-Kore-KR" altLang="en-US"/>
          </a:p>
        </p:txBody>
      </p:sp>
    </p:spTree>
    <p:extLst>
      <p:ext uri="{BB962C8B-B14F-4D97-AF65-F5344CB8AC3E}">
        <p14:creationId xmlns:p14="http://schemas.microsoft.com/office/powerpoint/2010/main" val="2138086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19</a:t>
            </a:fld>
            <a:endParaRPr kumimoji="1" lang="ko-Kore-KR" altLang="en-US"/>
          </a:p>
        </p:txBody>
      </p:sp>
    </p:spTree>
    <p:extLst>
      <p:ext uri="{BB962C8B-B14F-4D97-AF65-F5344CB8AC3E}">
        <p14:creationId xmlns:p14="http://schemas.microsoft.com/office/powerpoint/2010/main" val="1225451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20</a:t>
            </a:fld>
            <a:endParaRPr kumimoji="1" lang="ko-Kore-KR" altLang="en-US"/>
          </a:p>
        </p:txBody>
      </p:sp>
    </p:spTree>
    <p:extLst>
      <p:ext uri="{BB962C8B-B14F-4D97-AF65-F5344CB8AC3E}">
        <p14:creationId xmlns:p14="http://schemas.microsoft.com/office/powerpoint/2010/main" val="3147737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21</a:t>
            </a:fld>
            <a:endParaRPr kumimoji="1" lang="ko-Kore-KR" altLang="en-US"/>
          </a:p>
        </p:txBody>
      </p:sp>
    </p:spTree>
    <p:extLst>
      <p:ext uri="{BB962C8B-B14F-4D97-AF65-F5344CB8AC3E}">
        <p14:creationId xmlns:p14="http://schemas.microsoft.com/office/powerpoint/2010/main" val="378645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a:t>
            </a:fld>
            <a:endParaRPr kumimoji="1" lang="ko-Kore-KR" altLang="en-US"/>
          </a:p>
        </p:txBody>
      </p:sp>
    </p:spTree>
    <p:extLst>
      <p:ext uri="{BB962C8B-B14F-4D97-AF65-F5344CB8AC3E}">
        <p14:creationId xmlns:p14="http://schemas.microsoft.com/office/powerpoint/2010/main" val="1219617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22</a:t>
            </a:fld>
            <a:endParaRPr kumimoji="1" lang="ko-Kore-KR" altLang="en-US"/>
          </a:p>
        </p:txBody>
      </p:sp>
    </p:spTree>
    <p:extLst>
      <p:ext uri="{BB962C8B-B14F-4D97-AF65-F5344CB8AC3E}">
        <p14:creationId xmlns:p14="http://schemas.microsoft.com/office/powerpoint/2010/main" val="4237500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23</a:t>
            </a:fld>
            <a:endParaRPr kumimoji="1" lang="ko-Kore-KR" altLang="en-US"/>
          </a:p>
        </p:txBody>
      </p:sp>
    </p:spTree>
    <p:extLst>
      <p:ext uri="{BB962C8B-B14F-4D97-AF65-F5344CB8AC3E}">
        <p14:creationId xmlns:p14="http://schemas.microsoft.com/office/powerpoint/2010/main" val="595108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24</a:t>
            </a:fld>
            <a:endParaRPr kumimoji="1" lang="ko-Kore-KR" altLang="en-US"/>
          </a:p>
        </p:txBody>
      </p:sp>
    </p:spTree>
    <p:extLst>
      <p:ext uri="{BB962C8B-B14F-4D97-AF65-F5344CB8AC3E}">
        <p14:creationId xmlns:p14="http://schemas.microsoft.com/office/powerpoint/2010/main" val="1320248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25</a:t>
            </a:fld>
            <a:endParaRPr kumimoji="1" lang="ko-Kore-KR" altLang="en-US"/>
          </a:p>
        </p:txBody>
      </p:sp>
    </p:spTree>
    <p:extLst>
      <p:ext uri="{BB962C8B-B14F-4D97-AF65-F5344CB8AC3E}">
        <p14:creationId xmlns:p14="http://schemas.microsoft.com/office/powerpoint/2010/main" val="417534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26</a:t>
            </a:fld>
            <a:endParaRPr kumimoji="1" lang="ko-Kore-KR" altLang="en-US"/>
          </a:p>
        </p:txBody>
      </p:sp>
    </p:spTree>
    <p:extLst>
      <p:ext uri="{BB962C8B-B14F-4D97-AF65-F5344CB8AC3E}">
        <p14:creationId xmlns:p14="http://schemas.microsoft.com/office/powerpoint/2010/main" val="3220598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27</a:t>
            </a:fld>
            <a:endParaRPr kumimoji="1" lang="ko-Kore-KR" altLang="en-US"/>
          </a:p>
        </p:txBody>
      </p:sp>
    </p:spTree>
    <p:extLst>
      <p:ext uri="{BB962C8B-B14F-4D97-AF65-F5344CB8AC3E}">
        <p14:creationId xmlns:p14="http://schemas.microsoft.com/office/powerpoint/2010/main" val="3643221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28</a:t>
            </a:fld>
            <a:endParaRPr kumimoji="1" lang="ko-Kore-KR" altLang="en-US"/>
          </a:p>
        </p:txBody>
      </p:sp>
    </p:spTree>
    <p:extLst>
      <p:ext uri="{BB962C8B-B14F-4D97-AF65-F5344CB8AC3E}">
        <p14:creationId xmlns:p14="http://schemas.microsoft.com/office/powerpoint/2010/main" val="2645309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29</a:t>
            </a:fld>
            <a:endParaRPr kumimoji="1" lang="ko-Kore-KR" altLang="en-US"/>
          </a:p>
        </p:txBody>
      </p:sp>
    </p:spTree>
    <p:extLst>
      <p:ext uri="{BB962C8B-B14F-4D97-AF65-F5344CB8AC3E}">
        <p14:creationId xmlns:p14="http://schemas.microsoft.com/office/powerpoint/2010/main" val="532847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30</a:t>
            </a:fld>
            <a:endParaRPr kumimoji="1" lang="ko-Kore-KR" altLang="en-US"/>
          </a:p>
        </p:txBody>
      </p:sp>
    </p:spTree>
    <p:extLst>
      <p:ext uri="{BB962C8B-B14F-4D97-AF65-F5344CB8AC3E}">
        <p14:creationId xmlns:p14="http://schemas.microsoft.com/office/powerpoint/2010/main" val="3027184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32</a:t>
            </a:fld>
            <a:endParaRPr kumimoji="1" lang="ko-Kore-KR" altLang="en-US"/>
          </a:p>
        </p:txBody>
      </p:sp>
    </p:spTree>
    <p:extLst>
      <p:ext uri="{BB962C8B-B14F-4D97-AF65-F5344CB8AC3E}">
        <p14:creationId xmlns:p14="http://schemas.microsoft.com/office/powerpoint/2010/main" val="33683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a:t>
            </a:fld>
            <a:endParaRPr kumimoji="1" lang="ko-Kore-KR" altLang="en-US"/>
          </a:p>
        </p:txBody>
      </p:sp>
    </p:spTree>
    <p:extLst>
      <p:ext uri="{BB962C8B-B14F-4D97-AF65-F5344CB8AC3E}">
        <p14:creationId xmlns:p14="http://schemas.microsoft.com/office/powerpoint/2010/main" val="4059457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33</a:t>
            </a:fld>
            <a:endParaRPr kumimoji="1" lang="ko-Kore-KR" altLang="en-US"/>
          </a:p>
        </p:txBody>
      </p:sp>
    </p:spTree>
    <p:extLst>
      <p:ext uri="{BB962C8B-B14F-4D97-AF65-F5344CB8AC3E}">
        <p14:creationId xmlns:p14="http://schemas.microsoft.com/office/powerpoint/2010/main" val="441619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34</a:t>
            </a:fld>
            <a:endParaRPr kumimoji="1" lang="ko-Kore-KR" altLang="en-US"/>
          </a:p>
        </p:txBody>
      </p:sp>
    </p:spTree>
    <p:extLst>
      <p:ext uri="{BB962C8B-B14F-4D97-AF65-F5344CB8AC3E}">
        <p14:creationId xmlns:p14="http://schemas.microsoft.com/office/powerpoint/2010/main" val="940241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35</a:t>
            </a:fld>
            <a:endParaRPr kumimoji="1" lang="ko-Kore-KR" altLang="en-US"/>
          </a:p>
        </p:txBody>
      </p:sp>
    </p:spTree>
    <p:extLst>
      <p:ext uri="{BB962C8B-B14F-4D97-AF65-F5344CB8AC3E}">
        <p14:creationId xmlns:p14="http://schemas.microsoft.com/office/powerpoint/2010/main" val="3907518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36</a:t>
            </a:fld>
            <a:endParaRPr kumimoji="1" lang="ko-Kore-KR" altLang="en-US"/>
          </a:p>
        </p:txBody>
      </p:sp>
    </p:spTree>
    <p:extLst>
      <p:ext uri="{BB962C8B-B14F-4D97-AF65-F5344CB8AC3E}">
        <p14:creationId xmlns:p14="http://schemas.microsoft.com/office/powerpoint/2010/main" val="164111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38</a:t>
            </a:fld>
            <a:endParaRPr kumimoji="1" lang="ko-Kore-KR" altLang="en-US"/>
          </a:p>
        </p:txBody>
      </p:sp>
    </p:spTree>
    <p:extLst>
      <p:ext uri="{BB962C8B-B14F-4D97-AF65-F5344CB8AC3E}">
        <p14:creationId xmlns:p14="http://schemas.microsoft.com/office/powerpoint/2010/main" val="2157433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39</a:t>
            </a:fld>
            <a:endParaRPr kumimoji="1" lang="ko-Kore-KR" altLang="en-US"/>
          </a:p>
        </p:txBody>
      </p:sp>
    </p:spTree>
    <p:extLst>
      <p:ext uri="{BB962C8B-B14F-4D97-AF65-F5344CB8AC3E}">
        <p14:creationId xmlns:p14="http://schemas.microsoft.com/office/powerpoint/2010/main" val="280690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40</a:t>
            </a:fld>
            <a:endParaRPr kumimoji="1" lang="ko-Kore-KR" altLang="en-US"/>
          </a:p>
        </p:txBody>
      </p:sp>
    </p:spTree>
    <p:extLst>
      <p:ext uri="{BB962C8B-B14F-4D97-AF65-F5344CB8AC3E}">
        <p14:creationId xmlns:p14="http://schemas.microsoft.com/office/powerpoint/2010/main" val="4280461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41</a:t>
            </a:fld>
            <a:endParaRPr kumimoji="1" lang="ko-Kore-KR" altLang="en-US"/>
          </a:p>
        </p:txBody>
      </p:sp>
    </p:spTree>
    <p:extLst>
      <p:ext uri="{BB962C8B-B14F-4D97-AF65-F5344CB8AC3E}">
        <p14:creationId xmlns:p14="http://schemas.microsoft.com/office/powerpoint/2010/main" val="4003392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42</a:t>
            </a:fld>
            <a:endParaRPr kumimoji="1" lang="ko-Kore-KR" altLang="en-US"/>
          </a:p>
        </p:txBody>
      </p:sp>
    </p:spTree>
    <p:extLst>
      <p:ext uri="{BB962C8B-B14F-4D97-AF65-F5344CB8AC3E}">
        <p14:creationId xmlns:p14="http://schemas.microsoft.com/office/powerpoint/2010/main" val="53543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43</a:t>
            </a:fld>
            <a:endParaRPr kumimoji="1" lang="ko-Kore-KR" altLang="en-US"/>
          </a:p>
        </p:txBody>
      </p:sp>
    </p:spTree>
    <p:extLst>
      <p:ext uri="{BB962C8B-B14F-4D97-AF65-F5344CB8AC3E}">
        <p14:creationId xmlns:p14="http://schemas.microsoft.com/office/powerpoint/2010/main" val="295163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a:t>
            </a:fld>
            <a:endParaRPr kumimoji="1" lang="ko-Kore-KR" altLang="en-US"/>
          </a:p>
        </p:txBody>
      </p:sp>
    </p:spTree>
    <p:extLst>
      <p:ext uri="{BB962C8B-B14F-4D97-AF65-F5344CB8AC3E}">
        <p14:creationId xmlns:p14="http://schemas.microsoft.com/office/powerpoint/2010/main" val="2721808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44</a:t>
            </a:fld>
            <a:endParaRPr kumimoji="1" lang="ko-Kore-KR" altLang="en-US"/>
          </a:p>
        </p:txBody>
      </p:sp>
    </p:spTree>
    <p:extLst>
      <p:ext uri="{BB962C8B-B14F-4D97-AF65-F5344CB8AC3E}">
        <p14:creationId xmlns:p14="http://schemas.microsoft.com/office/powerpoint/2010/main" val="3018310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45</a:t>
            </a:fld>
            <a:endParaRPr kumimoji="1" lang="ko-Kore-KR" altLang="en-US"/>
          </a:p>
        </p:txBody>
      </p:sp>
    </p:spTree>
    <p:extLst>
      <p:ext uri="{BB962C8B-B14F-4D97-AF65-F5344CB8AC3E}">
        <p14:creationId xmlns:p14="http://schemas.microsoft.com/office/powerpoint/2010/main" val="159371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46</a:t>
            </a:fld>
            <a:endParaRPr kumimoji="1" lang="ko-Kore-KR" altLang="en-US"/>
          </a:p>
        </p:txBody>
      </p:sp>
    </p:spTree>
    <p:extLst>
      <p:ext uri="{BB962C8B-B14F-4D97-AF65-F5344CB8AC3E}">
        <p14:creationId xmlns:p14="http://schemas.microsoft.com/office/powerpoint/2010/main" val="3992434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47</a:t>
            </a:fld>
            <a:endParaRPr kumimoji="1" lang="ko-Kore-KR" altLang="en-US"/>
          </a:p>
        </p:txBody>
      </p:sp>
    </p:spTree>
    <p:extLst>
      <p:ext uri="{BB962C8B-B14F-4D97-AF65-F5344CB8AC3E}">
        <p14:creationId xmlns:p14="http://schemas.microsoft.com/office/powerpoint/2010/main" val="1914879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48</a:t>
            </a:fld>
            <a:endParaRPr kumimoji="1" lang="ko-Kore-KR" altLang="en-US"/>
          </a:p>
        </p:txBody>
      </p:sp>
    </p:spTree>
    <p:extLst>
      <p:ext uri="{BB962C8B-B14F-4D97-AF65-F5344CB8AC3E}">
        <p14:creationId xmlns:p14="http://schemas.microsoft.com/office/powerpoint/2010/main" val="2451925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49</a:t>
            </a:fld>
            <a:endParaRPr kumimoji="1" lang="ko-Kore-KR" altLang="en-US"/>
          </a:p>
        </p:txBody>
      </p:sp>
    </p:spTree>
    <p:extLst>
      <p:ext uri="{BB962C8B-B14F-4D97-AF65-F5344CB8AC3E}">
        <p14:creationId xmlns:p14="http://schemas.microsoft.com/office/powerpoint/2010/main" val="2264746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50</a:t>
            </a:fld>
            <a:endParaRPr kumimoji="1" lang="ko-Kore-KR" altLang="en-US"/>
          </a:p>
        </p:txBody>
      </p:sp>
    </p:spTree>
    <p:extLst>
      <p:ext uri="{BB962C8B-B14F-4D97-AF65-F5344CB8AC3E}">
        <p14:creationId xmlns:p14="http://schemas.microsoft.com/office/powerpoint/2010/main" val="3498136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51</a:t>
            </a:fld>
            <a:endParaRPr kumimoji="1" lang="ko-Kore-KR" altLang="en-US"/>
          </a:p>
        </p:txBody>
      </p:sp>
    </p:spTree>
    <p:extLst>
      <p:ext uri="{BB962C8B-B14F-4D97-AF65-F5344CB8AC3E}">
        <p14:creationId xmlns:p14="http://schemas.microsoft.com/office/powerpoint/2010/main" val="181417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52</a:t>
            </a:fld>
            <a:endParaRPr kumimoji="1" lang="ko-Kore-KR" altLang="en-US"/>
          </a:p>
        </p:txBody>
      </p:sp>
    </p:spTree>
    <p:extLst>
      <p:ext uri="{BB962C8B-B14F-4D97-AF65-F5344CB8AC3E}">
        <p14:creationId xmlns:p14="http://schemas.microsoft.com/office/powerpoint/2010/main" val="2442265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53</a:t>
            </a:fld>
            <a:endParaRPr kumimoji="1" lang="ko-Kore-KR" altLang="en-US"/>
          </a:p>
        </p:txBody>
      </p:sp>
    </p:spTree>
    <p:extLst>
      <p:ext uri="{BB962C8B-B14F-4D97-AF65-F5344CB8AC3E}">
        <p14:creationId xmlns:p14="http://schemas.microsoft.com/office/powerpoint/2010/main" val="202002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a:t>
            </a:fld>
            <a:endParaRPr kumimoji="1" lang="ko-Kore-KR" altLang="en-US"/>
          </a:p>
        </p:txBody>
      </p:sp>
    </p:spTree>
    <p:extLst>
      <p:ext uri="{BB962C8B-B14F-4D97-AF65-F5344CB8AC3E}">
        <p14:creationId xmlns:p14="http://schemas.microsoft.com/office/powerpoint/2010/main" val="1280406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54</a:t>
            </a:fld>
            <a:endParaRPr kumimoji="1" lang="ko-Kore-KR" altLang="en-US"/>
          </a:p>
        </p:txBody>
      </p:sp>
    </p:spTree>
    <p:extLst>
      <p:ext uri="{BB962C8B-B14F-4D97-AF65-F5344CB8AC3E}">
        <p14:creationId xmlns:p14="http://schemas.microsoft.com/office/powerpoint/2010/main" val="862146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56</a:t>
            </a:fld>
            <a:endParaRPr kumimoji="1" lang="ko-Kore-KR" altLang="en-US"/>
          </a:p>
        </p:txBody>
      </p:sp>
    </p:spTree>
    <p:extLst>
      <p:ext uri="{BB962C8B-B14F-4D97-AF65-F5344CB8AC3E}">
        <p14:creationId xmlns:p14="http://schemas.microsoft.com/office/powerpoint/2010/main" val="3052491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57</a:t>
            </a:fld>
            <a:endParaRPr kumimoji="1" lang="ko-Kore-KR" altLang="en-US"/>
          </a:p>
        </p:txBody>
      </p:sp>
    </p:spTree>
    <p:extLst>
      <p:ext uri="{BB962C8B-B14F-4D97-AF65-F5344CB8AC3E}">
        <p14:creationId xmlns:p14="http://schemas.microsoft.com/office/powerpoint/2010/main" val="19919657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58</a:t>
            </a:fld>
            <a:endParaRPr kumimoji="1" lang="ko-Kore-KR" altLang="en-US"/>
          </a:p>
        </p:txBody>
      </p:sp>
    </p:spTree>
    <p:extLst>
      <p:ext uri="{BB962C8B-B14F-4D97-AF65-F5344CB8AC3E}">
        <p14:creationId xmlns:p14="http://schemas.microsoft.com/office/powerpoint/2010/main" val="380872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59</a:t>
            </a:fld>
            <a:endParaRPr kumimoji="1" lang="ko-Kore-KR" altLang="en-US"/>
          </a:p>
        </p:txBody>
      </p:sp>
    </p:spTree>
    <p:extLst>
      <p:ext uri="{BB962C8B-B14F-4D97-AF65-F5344CB8AC3E}">
        <p14:creationId xmlns:p14="http://schemas.microsoft.com/office/powerpoint/2010/main" val="3450372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60</a:t>
            </a:fld>
            <a:endParaRPr kumimoji="1" lang="ko-Kore-KR" altLang="en-US"/>
          </a:p>
        </p:txBody>
      </p:sp>
    </p:spTree>
    <p:extLst>
      <p:ext uri="{BB962C8B-B14F-4D97-AF65-F5344CB8AC3E}">
        <p14:creationId xmlns:p14="http://schemas.microsoft.com/office/powerpoint/2010/main" val="3157507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61</a:t>
            </a:fld>
            <a:endParaRPr kumimoji="1" lang="ko-Kore-KR" altLang="en-US"/>
          </a:p>
        </p:txBody>
      </p:sp>
    </p:spTree>
    <p:extLst>
      <p:ext uri="{BB962C8B-B14F-4D97-AF65-F5344CB8AC3E}">
        <p14:creationId xmlns:p14="http://schemas.microsoft.com/office/powerpoint/2010/main" val="496660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62</a:t>
            </a:fld>
            <a:endParaRPr kumimoji="1" lang="ko-Kore-KR" altLang="en-US"/>
          </a:p>
        </p:txBody>
      </p:sp>
    </p:spTree>
    <p:extLst>
      <p:ext uri="{BB962C8B-B14F-4D97-AF65-F5344CB8AC3E}">
        <p14:creationId xmlns:p14="http://schemas.microsoft.com/office/powerpoint/2010/main" val="245769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63</a:t>
            </a:fld>
            <a:endParaRPr kumimoji="1" lang="ko-Kore-KR" altLang="en-US"/>
          </a:p>
        </p:txBody>
      </p:sp>
    </p:spTree>
    <p:extLst>
      <p:ext uri="{BB962C8B-B14F-4D97-AF65-F5344CB8AC3E}">
        <p14:creationId xmlns:p14="http://schemas.microsoft.com/office/powerpoint/2010/main" val="13069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a:t>
            </a:fld>
            <a:endParaRPr kumimoji="1" lang="ko-Kore-KR" altLang="en-US"/>
          </a:p>
        </p:txBody>
      </p:sp>
    </p:spTree>
    <p:extLst>
      <p:ext uri="{BB962C8B-B14F-4D97-AF65-F5344CB8AC3E}">
        <p14:creationId xmlns:p14="http://schemas.microsoft.com/office/powerpoint/2010/main" val="294686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a:t>
            </a:fld>
            <a:endParaRPr kumimoji="1" lang="ko-Kore-KR" altLang="en-US"/>
          </a:p>
        </p:txBody>
      </p:sp>
    </p:spTree>
    <p:extLst>
      <p:ext uri="{BB962C8B-B14F-4D97-AF65-F5344CB8AC3E}">
        <p14:creationId xmlns:p14="http://schemas.microsoft.com/office/powerpoint/2010/main" val="1628686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a:t>
            </a:fld>
            <a:endParaRPr kumimoji="1" lang="ko-Kore-KR" altLang="en-US"/>
          </a:p>
        </p:txBody>
      </p:sp>
    </p:spTree>
    <p:extLst>
      <p:ext uri="{BB962C8B-B14F-4D97-AF65-F5344CB8AC3E}">
        <p14:creationId xmlns:p14="http://schemas.microsoft.com/office/powerpoint/2010/main" val="199032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a:t>
            </a:fld>
            <a:endParaRPr kumimoji="1" lang="ko-Kore-KR" altLang="en-US"/>
          </a:p>
        </p:txBody>
      </p:sp>
    </p:spTree>
    <p:extLst>
      <p:ext uri="{BB962C8B-B14F-4D97-AF65-F5344CB8AC3E}">
        <p14:creationId xmlns:p14="http://schemas.microsoft.com/office/powerpoint/2010/main" val="65500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3047802" y="2244725"/>
            <a:ext cx="18286810" cy="4775200"/>
          </a:xfrm>
        </p:spPr>
        <p:txBody>
          <a:bodyPr anchor="b"/>
          <a:lstStyle>
            <a:lvl1pPr algn="ctr">
              <a:defRPr sz="12000"/>
            </a:lvl1pPr>
          </a:lstStyle>
          <a:p>
            <a:r>
              <a:rPr lang="ko-KR" altLang="en-US"/>
              <a:t>마스터 제목 스타일 편집</a:t>
            </a:r>
            <a:endParaRPr lang="en-US"/>
          </a:p>
        </p:txBody>
      </p:sp>
      <p:sp>
        <p:nvSpPr>
          <p:cNvPr id="3" name="Subtitle 2"/>
          <p:cNvSpPr>
            <a:spLocks noGrp="1"/>
          </p:cNvSpPr>
          <p:nvPr>
            <p:ph type="subTitle" idx="1"/>
          </p:nvPr>
        </p:nvSpPr>
        <p:spPr>
          <a:xfrm>
            <a:off x="3047802" y="7204075"/>
            <a:ext cx="18286810" cy="3311525"/>
          </a:xfrm>
        </p:spPr>
        <p:txBody>
          <a:bodyPr/>
          <a:lstStyle>
            <a:lvl1pPr marL="0" indent="0" algn="ctr">
              <a:buNone/>
              <a:defRPr sz="4800"/>
            </a:lvl1pPr>
            <a:lvl2pPr marL="914377" indent="0" algn="ctr">
              <a:buNone/>
              <a:defRPr sz="4000"/>
            </a:lvl2pPr>
            <a:lvl3pPr marL="1828756" indent="0" algn="ctr">
              <a:buNone/>
              <a:defRPr sz="3600"/>
            </a:lvl3pPr>
            <a:lvl4pPr marL="2743133" indent="0" algn="ctr">
              <a:buNone/>
              <a:defRPr sz="3200"/>
            </a:lvl4pPr>
            <a:lvl5pPr marL="3657507" indent="0" algn="ctr">
              <a:buNone/>
              <a:defRPr sz="3200"/>
            </a:lvl5pPr>
            <a:lvl6pPr marL="4571886" indent="0" algn="ctr">
              <a:buNone/>
              <a:defRPr sz="3200"/>
            </a:lvl6pPr>
            <a:lvl7pPr marL="5486263" indent="0" algn="ctr">
              <a:buNone/>
              <a:defRPr sz="3200"/>
            </a:lvl7pPr>
            <a:lvl8pPr marL="6400640" indent="0" algn="ctr">
              <a:buNone/>
              <a:defRPr sz="3200"/>
            </a:lvl8pPr>
            <a:lvl9pPr marL="7315017" indent="0" algn="ctr">
              <a:buNone/>
              <a:defRPr sz="32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07652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11615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8" y="730255"/>
            <a:ext cx="5257458" cy="11623677"/>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1676295" y="730255"/>
            <a:ext cx="15467593" cy="116236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62647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54149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663593" y="3419481"/>
            <a:ext cx="21029831" cy="5705475"/>
          </a:xfrm>
        </p:spPr>
        <p:txBody>
          <a:bodyPr anchor="b"/>
          <a:lstStyle>
            <a:lvl1pPr>
              <a:defRPr sz="12000"/>
            </a:lvl1pPr>
          </a:lstStyle>
          <a:p>
            <a:r>
              <a:rPr lang="ko-KR" altLang="en-US"/>
              <a:t>마스터 제목 스타일 편집</a:t>
            </a:r>
            <a:endParaRPr lang="en-US"/>
          </a:p>
        </p:txBody>
      </p:sp>
      <p:sp>
        <p:nvSpPr>
          <p:cNvPr id="3" name="Text Placeholder 2"/>
          <p:cNvSpPr>
            <a:spLocks noGrp="1"/>
          </p:cNvSpPr>
          <p:nvPr>
            <p:ph type="body" idx="1"/>
          </p:nvPr>
        </p:nvSpPr>
        <p:spPr>
          <a:xfrm>
            <a:off x="1663593" y="9178928"/>
            <a:ext cx="21029831" cy="3000373"/>
          </a:xfrm>
        </p:spPr>
        <p:txBody>
          <a:bodyPr/>
          <a:lstStyle>
            <a:lvl1pPr marL="0" indent="0">
              <a:buNone/>
              <a:defRPr sz="4800">
                <a:solidFill>
                  <a:schemeClr val="tx1">
                    <a:tint val="75000"/>
                  </a:schemeClr>
                </a:solidFill>
              </a:defRPr>
            </a:lvl1pPr>
            <a:lvl2pPr marL="914377" indent="0">
              <a:buNone/>
              <a:defRPr sz="4000">
                <a:solidFill>
                  <a:schemeClr val="tx1">
                    <a:tint val="75000"/>
                  </a:schemeClr>
                </a:solidFill>
              </a:defRPr>
            </a:lvl2pPr>
            <a:lvl3pPr marL="1828756" indent="0">
              <a:buNone/>
              <a:defRPr sz="3600">
                <a:solidFill>
                  <a:schemeClr val="tx1">
                    <a:tint val="75000"/>
                  </a:schemeClr>
                </a:solidFill>
              </a:defRPr>
            </a:lvl3pPr>
            <a:lvl4pPr marL="2743133" indent="0">
              <a:buNone/>
              <a:defRPr sz="3200">
                <a:solidFill>
                  <a:schemeClr val="tx1">
                    <a:tint val="75000"/>
                  </a:schemeClr>
                </a:solidFill>
              </a:defRPr>
            </a:lvl4pPr>
            <a:lvl5pPr marL="3657507" indent="0">
              <a:buNone/>
              <a:defRPr sz="3200">
                <a:solidFill>
                  <a:schemeClr val="tx1">
                    <a:tint val="75000"/>
                  </a:schemeClr>
                </a:solidFill>
              </a:defRPr>
            </a:lvl5pPr>
            <a:lvl6pPr marL="4571886" indent="0">
              <a:buNone/>
              <a:defRPr sz="3200">
                <a:solidFill>
                  <a:schemeClr val="tx1">
                    <a:tint val="75000"/>
                  </a:schemeClr>
                </a:solidFill>
              </a:defRPr>
            </a:lvl6pPr>
            <a:lvl7pPr marL="5486263" indent="0">
              <a:buNone/>
              <a:defRPr sz="3200">
                <a:solidFill>
                  <a:schemeClr val="tx1">
                    <a:tint val="75000"/>
                  </a:schemeClr>
                </a:solidFill>
              </a:defRPr>
            </a:lvl7pPr>
            <a:lvl8pPr marL="6400640" indent="0">
              <a:buNone/>
              <a:defRPr sz="3200">
                <a:solidFill>
                  <a:schemeClr val="tx1">
                    <a:tint val="75000"/>
                  </a:schemeClr>
                </a:solidFill>
              </a:defRPr>
            </a:lvl8pPr>
            <a:lvl9pPr marL="7315017" indent="0">
              <a:buNone/>
              <a:defRPr sz="3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14648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1676291"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12343596"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69540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5"/>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1679469" y="3362325"/>
            <a:ext cx="10314902"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679469" y="5010153"/>
            <a:ext cx="10314902"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12343601" y="3362325"/>
            <a:ext cx="10365701"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2343601" y="5010153"/>
            <a:ext cx="10365701"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56655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76115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0461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Content Placeholder 2"/>
          <p:cNvSpPr>
            <a:spLocks noGrp="1"/>
          </p:cNvSpPr>
          <p:nvPr>
            <p:ph idx="1"/>
          </p:nvPr>
        </p:nvSpPr>
        <p:spPr>
          <a:xfrm>
            <a:off x="10365701" y="1974855"/>
            <a:ext cx="12343597" cy="9747251"/>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2702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10365701" y="1974855"/>
            <a:ext cx="12343597" cy="9747251"/>
          </a:xfrm>
        </p:spPr>
        <p:txBody>
          <a:bodyPr anchor="t"/>
          <a:lstStyle>
            <a:lvl1pPr marL="0" indent="0">
              <a:buNone/>
              <a:defRPr sz="6400"/>
            </a:lvl1pPr>
            <a:lvl2pPr marL="914377" indent="0">
              <a:buNone/>
              <a:defRPr sz="5600"/>
            </a:lvl2pPr>
            <a:lvl3pPr marL="1828756" indent="0">
              <a:buNone/>
              <a:defRPr sz="4800"/>
            </a:lvl3pPr>
            <a:lvl4pPr marL="2743133" indent="0">
              <a:buNone/>
              <a:defRPr sz="4000"/>
            </a:lvl4pPr>
            <a:lvl5pPr marL="3657507" indent="0">
              <a:buNone/>
              <a:defRPr sz="4000"/>
            </a:lvl5pPr>
            <a:lvl6pPr marL="4571886" indent="0">
              <a:buNone/>
              <a:defRPr sz="4000"/>
            </a:lvl6pPr>
            <a:lvl7pPr marL="5486263" indent="0">
              <a:buNone/>
              <a:defRPr sz="4000"/>
            </a:lvl7pPr>
            <a:lvl8pPr marL="6400640" indent="0">
              <a:buNone/>
              <a:defRPr sz="4000"/>
            </a:lvl8pPr>
            <a:lvl9pPr marL="7315017" indent="0">
              <a:buNone/>
              <a:defRPr sz="4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2021. 8. 22.</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68185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5"/>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76291" y="3651251"/>
            <a:ext cx="21029831" cy="870267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1676291" y="12712701"/>
            <a:ext cx="5486043" cy="730251"/>
          </a:xfrm>
          <a:prstGeom prst="rect">
            <a:avLst/>
          </a:prstGeom>
        </p:spPr>
        <p:txBody>
          <a:bodyPr vert="horz" lIns="91440" tIns="45720" rIns="91440" bIns="45720" rtlCol="0" anchor="ctr"/>
          <a:lstStyle>
            <a:lvl1pPr algn="l">
              <a:defRPr sz="2400">
                <a:solidFill>
                  <a:schemeClr val="tx1">
                    <a:tint val="75000"/>
                  </a:schemeClr>
                </a:solidFill>
              </a:defRPr>
            </a:lvl1pPr>
          </a:lstStyle>
          <a:p>
            <a:fld id="{1161F041-D29B-8C4F-81D4-F6B9816EE8A8}" type="datetimeFigureOut">
              <a:rPr kumimoji="1" lang="ko-Kore-KR" altLang="en-US" smtClean="0"/>
              <a:t>2021. 8. 22.</a:t>
            </a:fld>
            <a:endParaRPr kumimoji="1" lang="ko-Kore-KR" altLang="en-US"/>
          </a:p>
        </p:txBody>
      </p:sp>
      <p:sp>
        <p:nvSpPr>
          <p:cNvPr id="5" name="Footer Placeholder 4"/>
          <p:cNvSpPr>
            <a:spLocks noGrp="1"/>
          </p:cNvSpPr>
          <p:nvPr>
            <p:ph type="ftr" sz="quarter" idx="3"/>
          </p:nvPr>
        </p:nvSpPr>
        <p:spPr>
          <a:xfrm>
            <a:off x="8076675" y="12712701"/>
            <a:ext cx="8229064" cy="730251"/>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17220079" y="12712701"/>
            <a:ext cx="5486043" cy="730251"/>
          </a:xfrm>
          <a:prstGeom prst="rect">
            <a:avLst/>
          </a:prstGeom>
        </p:spPr>
        <p:txBody>
          <a:bodyPr vert="horz" lIns="91440" tIns="45720" rIns="91440" bIns="45720" rtlCol="0" anchor="ctr"/>
          <a:lstStyle>
            <a:lvl1pPr algn="r">
              <a:defRPr sz="2400">
                <a:solidFill>
                  <a:schemeClr val="tx1">
                    <a:tint val="75000"/>
                  </a:schemeClr>
                </a:solidFill>
              </a:defRPr>
            </a:lvl1p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149789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8756"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87" indent="-457187" algn="l" defTabSz="1828756"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66" indent="-457187" algn="l" defTabSz="1828756"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43" indent="-457187" algn="l" defTabSz="1828756"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320"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9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7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3"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6" rtl="0" eaLnBrk="1" latinLnBrk="0" hangingPunct="1">
        <a:defRPr sz="3600" kern="1200">
          <a:solidFill>
            <a:schemeClr val="tx1"/>
          </a:solidFill>
          <a:latin typeface="+mn-lt"/>
          <a:ea typeface="+mn-ea"/>
          <a:cs typeface="+mn-cs"/>
        </a:defRPr>
      </a:lvl1pPr>
      <a:lvl2pPr marL="914377" algn="l" defTabSz="1828756" rtl="0" eaLnBrk="1" latinLnBrk="0" hangingPunct="1">
        <a:defRPr sz="3600" kern="1200">
          <a:solidFill>
            <a:schemeClr val="tx1"/>
          </a:solidFill>
          <a:latin typeface="+mn-lt"/>
          <a:ea typeface="+mn-ea"/>
          <a:cs typeface="+mn-cs"/>
        </a:defRPr>
      </a:lvl2pPr>
      <a:lvl3pPr marL="1828756" algn="l" defTabSz="1828756" rtl="0" eaLnBrk="1" latinLnBrk="0" hangingPunct="1">
        <a:defRPr sz="3600" kern="1200">
          <a:solidFill>
            <a:schemeClr val="tx1"/>
          </a:solidFill>
          <a:latin typeface="+mn-lt"/>
          <a:ea typeface="+mn-ea"/>
          <a:cs typeface="+mn-cs"/>
        </a:defRPr>
      </a:lvl3pPr>
      <a:lvl4pPr marL="2743133" algn="l" defTabSz="1828756" rtl="0" eaLnBrk="1" latinLnBrk="0" hangingPunct="1">
        <a:defRPr sz="3600" kern="1200">
          <a:solidFill>
            <a:schemeClr val="tx1"/>
          </a:solidFill>
          <a:latin typeface="+mn-lt"/>
          <a:ea typeface="+mn-ea"/>
          <a:cs typeface="+mn-cs"/>
        </a:defRPr>
      </a:lvl4pPr>
      <a:lvl5pPr marL="3657507" algn="l" defTabSz="1828756" rtl="0" eaLnBrk="1" latinLnBrk="0" hangingPunct="1">
        <a:defRPr sz="3600" kern="1200">
          <a:solidFill>
            <a:schemeClr val="tx1"/>
          </a:solidFill>
          <a:latin typeface="+mn-lt"/>
          <a:ea typeface="+mn-ea"/>
          <a:cs typeface="+mn-cs"/>
        </a:defRPr>
      </a:lvl5pPr>
      <a:lvl6pPr marL="4571886" algn="l" defTabSz="1828756" rtl="0" eaLnBrk="1" latinLnBrk="0" hangingPunct="1">
        <a:defRPr sz="3600" kern="1200">
          <a:solidFill>
            <a:schemeClr val="tx1"/>
          </a:solidFill>
          <a:latin typeface="+mn-lt"/>
          <a:ea typeface="+mn-ea"/>
          <a:cs typeface="+mn-cs"/>
        </a:defRPr>
      </a:lvl6pPr>
      <a:lvl7pPr marL="5486263" algn="l" defTabSz="1828756" rtl="0" eaLnBrk="1" latinLnBrk="0" hangingPunct="1">
        <a:defRPr sz="3600" kern="1200">
          <a:solidFill>
            <a:schemeClr val="tx1"/>
          </a:solidFill>
          <a:latin typeface="+mn-lt"/>
          <a:ea typeface="+mn-ea"/>
          <a:cs typeface="+mn-cs"/>
        </a:defRPr>
      </a:lvl7pPr>
      <a:lvl8pPr marL="6400640" algn="l" defTabSz="1828756" rtl="0" eaLnBrk="1" latinLnBrk="0" hangingPunct="1">
        <a:defRPr sz="3600" kern="1200">
          <a:solidFill>
            <a:schemeClr val="tx1"/>
          </a:solidFill>
          <a:latin typeface="+mn-lt"/>
          <a:ea typeface="+mn-ea"/>
          <a:cs typeface="+mn-cs"/>
        </a:defRPr>
      </a:lvl8pPr>
      <a:lvl9pPr marL="7315017" algn="l" defTabSz="182875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gif"/></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0.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6.png"/><Relationship Id="rId5" Type="http://schemas.openxmlformats.org/officeDocument/2006/relationships/image" Target="../media/image48.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wingnim.tistory.com/64?category=807850" TargetMode="External"/><Relationship Id="rId5" Type="http://schemas.openxmlformats.org/officeDocument/2006/relationships/hyperlink" Target="https://drive.google.com/file/d/1sHTVdppBqStzL1G1AHdWQrzHiqNFkzGH/view" TargetMode="External"/><Relationship Id="rId4" Type="http://schemas.openxmlformats.org/officeDocument/2006/relationships/hyperlink" Target="https://wikidocs.net/book/2155"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743020" y="1830983"/>
            <a:ext cx="17526000" cy="502701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R" sz="4800" b="1" dirty="0">
                <a:solidFill>
                  <a:prstClr val="black"/>
                </a:solidFill>
                <a:latin typeface="SpoqaHanSans-Bold" panose="020B0500000000000000" pitchFamily="34" charset="-128"/>
                <a:ea typeface="SpoqaHanSans-Bold" panose="020B0500000000000000" pitchFamily="34" charset="-128"/>
                <a:sym typeface="SpoqaHanSans-Bold"/>
              </a:rPr>
              <a:t>&lt;Generative model series #1&gt;</a:t>
            </a:r>
            <a:endParaRPr lang="en" altLang="ko-Kore-KR" sz="4800" b="1" dirty="0">
              <a:sym typeface="SpoqaHanSans-Bold"/>
            </a:endParaRPr>
          </a:p>
          <a:p>
            <a:pPr algn="r">
              <a:defRPr sz="7500" spc="-75">
                <a:latin typeface="SpoqaHanSans-Bold"/>
                <a:ea typeface="SpoqaHanSans-Bold"/>
                <a:cs typeface="SpoqaHanSans-Bold"/>
                <a:sym typeface="SpoqaHanSans-Bold"/>
              </a:defRPr>
            </a:pPr>
            <a:r>
              <a:rPr lang="en" altLang="ko-Kore-KR" sz="8000" b="1" dirty="0">
                <a:sym typeface="SpoqaHanSans-Bold"/>
              </a:rPr>
              <a:t>Autoregressive </a:t>
            </a:r>
            <a:r>
              <a:rPr lang="en-US" altLang="ko-Kore-KR" sz="8000" b="1" dirty="0">
                <a:sym typeface="SpoqaHanSans-Bold"/>
              </a:rPr>
              <a:t>vs </a:t>
            </a:r>
            <a:r>
              <a:rPr lang="en" altLang="ko-Kore-KR" sz="8000" b="1" dirty="0">
                <a:sym typeface="SpoqaHanSans-Bold"/>
              </a:rPr>
              <a:t>autoencoder </a:t>
            </a:r>
            <a:br>
              <a:rPr lang="en" altLang="ko-Kore-KR" sz="8000" b="1" dirty="0">
                <a:sym typeface="SpoqaHanSans-Bold"/>
              </a:rPr>
            </a:br>
            <a:r>
              <a:rPr lang="en" altLang="ko-Kore-KR" sz="8000" b="1" dirty="0">
                <a:sym typeface="SpoqaHanSans-Bold"/>
              </a:rPr>
              <a:t>vs embedding vs </a:t>
            </a:r>
            <a:r>
              <a:rPr lang="en-US" altLang="ko-Kore-KR" sz="8000" b="1" dirty="0">
                <a:sym typeface="SpoqaHanSans-Bold"/>
              </a:rPr>
              <a:t>seq2seq</a:t>
            </a:r>
          </a:p>
          <a:p>
            <a:pPr algn="r">
              <a:defRPr sz="4000" spc="-39">
                <a:latin typeface="SpoqaHanSans-Bold"/>
                <a:ea typeface="SpoqaHanSans-Bold"/>
                <a:cs typeface="SpoqaHanSans-Bold"/>
                <a:sym typeface="SpoqaHanSans-Bold"/>
              </a:defRPr>
            </a:pPr>
            <a:endParaRPr lang="en-US" altLang="ko-KR" sz="3200"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1</a:t>
            </a:r>
            <a:r>
              <a:rPr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Intro</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a:t>
            </a:fld>
            <a:endParaRPr kumimoji="1" lang="ko-Kore-KR" altLang="en-US" sz="150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449920" y="3723975"/>
            <a:ext cx="5887205" cy="10300561"/>
          </a:xfrm>
          <a:prstGeom prst="rect">
            <a:avLst/>
          </a:prstGeom>
        </p:spPr>
        <p:txBody>
          <a:bodyPr wrap="square" lIns="0" tIns="0" rIns="0" bIns="0" anchor="ctr">
            <a:spAutoFit/>
          </a:bodyPr>
          <a:lstStyle/>
          <a:p>
            <a:pPr algn="ctr"/>
            <a:r>
              <a:rPr kumimoji="1" lang="en-US" altLang="ko-Kore-KR" sz="97500" b="1" dirty="0">
                <a:solidFill>
                  <a:schemeClr val="accent3">
                    <a:lumMod val="50000"/>
                  </a:schemeClr>
                </a:solidFill>
                <a:latin typeface="Impact" panose="020B0806030902050204" pitchFamily="34" charset="0"/>
                <a:ea typeface="Silom" pitchFamily="2" charset="-34"/>
                <a:cs typeface="Silom" pitchFamily="2" charset="-34"/>
              </a:rPr>
              <a:t>7</a:t>
            </a:r>
            <a:endParaRPr kumimoji="1" lang="ko-Kore-KR" altLang="en-US" sz="97500" b="1"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1572511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자가 회귀</a:t>
            </a:r>
            <a:r>
              <a:rPr lang="en-US" altLang="ko-Kore-KR" b="1" dirty="0"/>
              <a:t>(Auto-regressive</a:t>
            </a:r>
            <a:r>
              <a:rPr lang="en-US" altLang="ko-KR" b="1" dirty="0"/>
              <a:t>)</a:t>
            </a:r>
            <a:r>
              <a:rPr lang="en-US" altLang="ko-Kore-KR" b="1" dirty="0"/>
              <a:t>: </a:t>
            </a:r>
          </a:p>
          <a:p>
            <a:pPr>
              <a:spcBef>
                <a:spcPts val="1000"/>
              </a:spcBef>
              <a:defRPr sz="3000" spc="-59">
                <a:latin typeface="SpoqaHanSans-Bold"/>
                <a:ea typeface="SpoqaHanSans-Bold"/>
                <a:cs typeface="SpoqaHanSans-Bold"/>
                <a:sym typeface="SpoqaHanSans-Bold"/>
              </a:defRPr>
            </a:pPr>
            <a:r>
              <a:rPr lang="en-US" altLang="ko-Kore-KR" b="1" dirty="0"/>
              <a:t>Explicit</a:t>
            </a:r>
            <a:r>
              <a:rPr lang="ko-Kore-KR" altLang="en-US" b="1" dirty="0"/>
              <a:t>한 가능도 기반</a:t>
            </a:r>
            <a:r>
              <a:rPr lang="en-US" altLang="ko-Kore-KR" b="1" dirty="0"/>
              <a:t>(likelihood-based)</a:t>
            </a:r>
            <a:r>
              <a:rPr lang="ko-Kore-KR" altLang="en-US" b="1" dirty="0"/>
              <a:t>의 생성</a:t>
            </a:r>
            <a:r>
              <a:rPr lang="en-US" altLang="ko-Kore-KR" b="1" dirty="0"/>
              <a:t> </a:t>
            </a:r>
            <a:r>
              <a:rPr lang="ko-Kore-KR" altLang="en-US" b="1" dirty="0"/>
              <a:t>모델</a:t>
            </a:r>
            <a:r>
              <a:rPr lang="en-US" altLang="ko-Kore-KR" b="1" dirty="0"/>
              <a:t> (generative model)</a:t>
            </a:r>
            <a:r>
              <a:rPr lang="ko-Kore-KR" altLang="en-US" b="1" dirty="0"/>
              <a:t>의 형태</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4" name="직사각형 23">
            <a:extLst>
              <a:ext uri="{FF2B5EF4-FFF2-40B4-BE49-F238E27FC236}">
                <a16:creationId xmlns:a16="http://schemas.microsoft.com/office/drawing/2014/main" id="{85AD734A-FCEC-4246-8BDD-10DE9DA0E2C7}"/>
              </a:ext>
            </a:extLst>
          </p:cNvPr>
          <p:cNvSpPr/>
          <p:nvPr/>
        </p:nvSpPr>
        <p:spPr>
          <a:xfrm>
            <a:off x="1586795" y="13037110"/>
            <a:ext cx="9797490" cy="369332"/>
          </a:xfrm>
          <a:prstGeom prst="rect">
            <a:avLst/>
          </a:prstGeom>
        </p:spPr>
        <p:txBody>
          <a:bodyPr wrap="none">
            <a:spAutoFit/>
          </a:bodyPr>
          <a:lstStyle/>
          <a:p>
            <a:r>
              <a:rPr lang="en" altLang="ko-Kore-KR" dirty="0"/>
              <a:t>I. </a:t>
            </a:r>
            <a:r>
              <a:rPr lang="en" altLang="ko-Kore-KR" dirty="0" err="1"/>
              <a:t>Sutskever</a:t>
            </a:r>
            <a:r>
              <a:rPr lang="en" altLang="ko-Kore-KR" dirty="0"/>
              <a:t>, O. </a:t>
            </a:r>
            <a:r>
              <a:rPr lang="en" altLang="ko-Kore-KR" dirty="0" err="1"/>
              <a:t>Vinyals</a:t>
            </a:r>
            <a:r>
              <a:rPr lang="en" altLang="ko-Kore-KR" dirty="0"/>
              <a:t>, and Q. V. Le, Sequence to Sequence Learning with Neural Networks, NIPS 2014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BE407B8-420C-E84C-A4F4-D809627E4D5D}"/>
                  </a:ext>
                </a:extLst>
              </p:cNvPr>
              <p:cNvSpPr txBox="1"/>
              <p:nvPr/>
            </p:nvSpPr>
            <p:spPr>
              <a:xfrm>
                <a:off x="2025294" y="3562470"/>
                <a:ext cx="12223721" cy="9356151"/>
              </a:xfrm>
              <a:prstGeom prst="rect">
                <a:avLst/>
              </a:prstGeom>
              <a:noFill/>
            </p:spPr>
            <p:txBody>
              <a:bodyPr wrap="square" rtlCol="0">
                <a:spAutoFit/>
              </a:bodyPr>
              <a:lstStyle/>
              <a:p>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생성 모델</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(generative model)</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의 정의</a:t>
                </a:r>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200" i="1" dirty="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dirty="0">
                            <a:solidFill>
                              <a:srgbClr val="53585F"/>
                            </a:solidFill>
                            <a:latin typeface="Cambria Math" panose="02040503050406030204" pitchFamily="18" charset="0"/>
                            <a:ea typeface="Spoqa Han Sans Neo Bold" panose="020B0500000000000000" pitchFamily="34" charset="-128"/>
                          </a:rPr>
                          <m:t>𝑝</m:t>
                        </m:r>
                      </m:e>
                      <m:sub>
                        <m:r>
                          <a:rPr kumimoji="1" lang="en-US" altLang="ko-Kore-KR" sz="3200" i="1" dirty="0">
                            <a:solidFill>
                              <a:srgbClr val="53585F"/>
                            </a:solidFill>
                            <a:latin typeface="Cambria Math" panose="02040503050406030204" pitchFamily="18" charset="0"/>
                            <a:ea typeface="Spoqa Han Sans Neo Bold" panose="020B0500000000000000" pitchFamily="34" charset="-128"/>
                          </a:rPr>
                          <m:t>𝑑𝑎𝑡𝑎</m:t>
                        </m:r>
                      </m:sub>
                    </m:s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𝑥</m:t>
                    </m:r>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와 유사한 </a:t>
                </a:r>
                <a14:m>
                  <m:oMath xmlns:m="http://schemas.openxmlformats.org/officeDocument/2006/math">
                    <m:sSub>
                      <m:sSubPr>
                        <m:ctrlPr>
                          <a:rPr kumimoji="1" lang="en-US" altLang="ko-Kore-KR" sz="3200" i="1" dirty="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dirty="0">
                            <a:solidFill>
                              <a:srgbClr val="53585F"/>
                            </a:solidFill>
                            <a:latin typeface="Cambria Math" panose="02040503050406030204" pitchFamily="18" charset="0"/>
                            <a:ea typeface="Spoqa Han Sans Neo Bold" panose="020B0500000000000000" pitchFamily="34" charset="-128"/>
                          </a:rPr>
                          <m:t>𝑝</m:t>
                        </m:r>
                      </m:e>
                      <m: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𝑚𝑜𝑑𝑒𝑙</m:t>
                        </m:r>
                      </m:sub>
                    </m:sSub>
                    <m:r>
                      <a:rPr kumimoji="1" lang="en-US" altLang="ko-Kore-KR" sz="3200" i="1" dirty="0">
                        <a:solidFill>
                          <a:srgbClr val="53585F"/>
                        </a:solidFill>
                        <a:latin typeface="Cambria Math" panose="02040503050406030204" pitchFamily="18" charset="0"/>
                        <a:ea typeface="Spoqa Han Sans Neo Bold" panose="020B0500000000000000" pitchFamily="34" charset="-128"/>
                      </a:rPr>
                      <m:t>(</m:t>
                    </m:r>
                    <m:r>
                      <a:rPr kumimoji="1" lang="en-US" altLang="ko-Kore-KR" sz="3200" i="1" dirty="0">
                        <a:solidFill>
                          <a:srgbClr val="53585F"/>
                        </a:solidFill>
                        <a:latin typeface="Cambria Math" panose="02040503050406030204" pitchFamily="18" charset="0"/>
                        <a:ea typeface="Spoqa Han Sans Neo Bold" panose="020B0500000000000000" pitchFamily="34" charset="-128"/>
                      </a:rPr>
                      <m:t>𝑥</m:t>
                    </m:r>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을 학습하는 것</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원하는 이미지를 복구하거나 새 샘플을 만들어 낼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가능도 기반 모델</a:t>
                </a:r>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ctrlPr>
                      </m:sSubPr>
                      <m:e>
                        <m:r>
                          <m:rPr>
                            <m:sty m:val="p"/>
                          </m:rPr>
                          <a:rPr kumimoji="1" lang="en-US" altLang="ko-Kore-KR" sz="3200" i="1" dirty="0" smtClean="0">
                            <a:solidFill>
                              <a:srgbClr val="53585F"/>
                            </a:solidFill>
                            <a:latin typeface="Cambria Math" panose="02040503050406030204" pitchFamily="18" charset="0"/>
                            <a:ea typeface="Spoqa Han Sans Neo Bold" panose="020B0500000000000000" pitchFamily="34" charset="-128"/>
                          </a:rPr>
                          <m:t>x</m:t>
                        </m:r>
                      </m:e>
                      <m: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2</m:t>
                        </m:r>
                      </m:sub>
                    </m:s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 </m:t>
                    </m:r>
                    <m:sSub>
                      <m:sSubPr>
                        <m:ctrlP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𝑛</m:t>
                        </m:r>
                      </m:sub>
                    </m:sSub>
                    <m:r>
                      <a:rPr kumimoji="1" lang="ko-Kore-KR" altLang="en-US" sz="3200" i="1" dirty="0">
                        <a:solidFill>
                          <a:srgbClr val="53585F"/>
                        </a:solidFill>
                        <a:latin typeface="Cambria Math" panose="02040503050406030204" pitchFamily="18" charset="0"/>
                        <a:ea typeface="Spoqa Han Sans Neo Bold" panose="020B0500000000000000" pitchFamily="34" charset="-128"/>
                      </a:rPr>
                      <m:t> </m:t>
                    </m:r>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m:t>
                    </m:r>
                    <m:r>
                      <a:rPr kumimoji="1" lang="en-US" altLang="ko-KR" sz="3200" i="1" dirty="0">
                        <a:solidFill>
                          <a:srgbClr val="53585F"/>
                        </a:solidFill>
                        <a:latin typeface="Cambria Math" panose="02040503050406030204" pitchFamily="18" charset="0"/>
                        <a:ea typeface="Spoqa Han Sans Neo Bold" panose="020B0500000000000000" pitchFamily="34" charset="-128"/>
                      </a:rPr>
                      <m:t> </m:t>
                    </m:r>
                    <m:sSub>
                      <m:sSubPr>
                        <m:ctrlP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𝑝</m:t>
                        </m:r>
                      </m:e>
                      <m:sub>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𝑑𝑎𝑡𝑎</m:t>
                        </m:r>
                      </m:sub>
                    </m:sSub>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𝑥</m:t>
                    </m:r>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m:t>
                    </m:r>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rPr>
                  <a:t>에서 </a:t>
                </a:r>
                <a14:m>
                  <m:oMath xmlns:m="http://schemas.openxmlformats.org/officeDocument/2006/math">
                    <m:sSub>
                      <m:sSubPr>
                        <m:ctrlPr>
                          <a:rPr kumimoji="1" lang="en-US" altLang="ko-Kore-KR" sz="3200" i="1" dirty="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dirty="0">
                            <a:solidFill>
                              <a:srgbClr val="53585F"/>
                            </a:solidFill>
                            <a:latin typeface="Cambria Math" panose="02040503050406030204" pitchFamily="18" charset="0"/>
                            <a:ea typeface="Spoqa Han Sans Neo Bold" panose="020B0500000000000000" pitchFamily="34" charset="-128"/>
                          </a:rPr>
                          <m:t>𝑝</m:t>
                        </m:r>
                      </m:e>
                      <m:sub>
                        <m:r>
                          <a:rPr kumimoji="1" lang="en-US" altLang="ko-Kore-KR" sz="3200" i="1" dirty="0">
                            <a:solidFill>
                              <a:srgbClr val="53585F"/>
                            </a:solidFill>
                            <a:latin typeface="Cambria Math" panose="02040503050406030204" pitchFamily="18" charset="0"/>
                            <a:ea typeface="Spoqa Han Sans Neo Bold" panose="020B0500000000000000" pitchFamily="34" charset="-128"/>
                          </a:rPr>
                          <m:t>𝑑𝑎𝑡𝑎</m:t>
                        </m:r>
                      </m:sub>
                    </m:sSub>
                    <m:r>
                      <a:rPr kumimoji="1" lang="en-US" altLang="ko-Kore-KR" sz="3200" i="1" dirty="0">
                        <a:solidFill>
                          <a:srgbClr val="53585F"/>
                        </a:solidFill>
                        <a:latin typeface="Cambria Math" panose="02040503050406030204" pitchFamily="18" charset="0"/>
                        <a:ea typeface="Spoqa Han Sans Neo Bold" panose="020B0500000000000000" pitchFamily="34" charset="-128"/>
                      </a:rPr>
                      <m:t> </m:t>
                    </m:r>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rPr>
                  <a:t>를 추론하는 것</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자가 회귀</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 (auto-regressive)</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모델</a:t>
                </a:r>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discrete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 상황을 고려하고</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
                    </m:oMathParaPr>
                    <m:oMath xmlns:m="http://schemas.openxmlformats.org/officeDocument/2006/math">
                      <m:r>
                        <a:rPr kumimoji="1" lang="en-US" altLang="ko-Kore-KR" sz="3200" i="1">
                          <a:solidFill>
                            <a:srgbClr val="53585F"/>
                          </a:solidFill>
                          <a:latin typeface="Cambria Math" panose="02040503050406030204" pitchFamily="18" charset="0"/>
                          <a:ea typeface="Spoqa Han Sans Neo Bold" panose="020B0500000000000000" pitchFamily="34" charset="-128"/>
                        </a:rPr>
                        <m:t>𝑃</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2</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 …, </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𝑇</m:t>
                              </m:r>
                            </m:sub>
                          </m:sSub>
                        </m:e>
                      </m:d>
                      <m:r>
                        <m:rPr>
                          <m:lit/>
                        </m:rP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nary>
                        <m:naryPr>
                          <m:chr m:val="∏"/>
                          <m:ctrlPr>
                            <a:rPr kumimoji="1" lang="en-US" altLang="ko-KR" sz="3200" b="0" i="1" smtClean="0">
                              <a:solidFill>
                                <a:srgbClr val="53585F"/>
                              </a:solidFill>
                              <a:latin typeface="Cambria Math" panose="02040503050406030204" pitchFamily="18" charset="0"/>
                              <a:ea typeface="Cambria Math" panose="02040503050406030204" pitchFamily="18" charset="0"/>
                            </a:rPr>
                          </m:ctrlPr>
                        </m:naryPr>
                        <m:sub>
                          <m:r>
                            <a:rPr kumimoji="1" lang="en-US" altLang="ko-KR" sz="3200" b="0" i="1" smtClean="0">
                              <a:solidFill>
                                <a:srgbClr val="53585F"/>
                              </a:solidFill>
                              <a:latin typeface="Cambria Math" panose="02040503050406030204" pitchFamily="18" charset="0"/>
                              <a:ea typeface="Cambria Math" panose="02040503050406030204" pitchFamily="18" charset="0"/>
                            </a:rPr>
                            <m:t>𝑡</m:t>
                          </m:r>
                        </m:sub>
                        <m:sup>
                          <m:r>
                            <a:rPr kumimoji="1" lang="en-US" altLang="ko-KR" sz="3200" b="0" i="1" smtClean="0">
                              <a:solidFill>
                                <a:srgbClr val="53585F"/>
                              </a:solidFill>
                              <a:latin typeface="Cambria Math" panose="02040503050406030204" pitchFamily="18" charset="0"/>
                              <a:ea typeface="Cambria Math" panose="02040503050406030204" pitchFamily="18" charset="0"/>
                            </a:rPr>
                            <m:t>𝑇</m:t>
                          </m:r>
                        </m:sup>
                        <m:e>
                          <m:r>
                            <a:rPr kumimoji="1" lang="en-US" altLang="ko-KR" sz="3200" b="0" i="1" smtClean="0">
                              <a:solidFill>
                                <a:srgbClr val="53585F"/>
                              </a:solidFill>
                              <a:latin typeface="Cambria Math" panose="02040503050406030204" pitchFamily="18" charset="0"/>
                              <a:ea typeface="Cambria Math" panose="02040503050406030204" pitchFamily="18" charset="0"/>
                            </a:rPr>
                            <m:t>𝑃</m:t>
                          </m:r>
                          <m:d>
                            <m:dPr>
                              <m:endChr m:val="|"/>
                              <m:ctrlPr>
                                <a:rPr kumimoji="1" lang="en-US" altLang="ko-KR" sz="3200" b="0" i="1" smtClean="0">
                                  <a:solidFill>
                                    <a:srgbClr val="53585F"/>
                                  </a:solidFill>
                                  <a:latin typeface="Cambria Math" panose="02040503050406030204" pitchFamily="18" charset="0"/>
                                  <a:ea typeface="Cambria Math" panose="02040503050406030204" pitchFamily="18" charset="0"/>
                                </a:rPr>
                              </m:ctrlPr>
                            </m:dPr>
                            <m:e>
                              <m:sSub>
                                <m:sSubPr>
                                  <m:ctrlPr>
                                    <a:rPr kumimoji="1" lang="en-US" altLang="ko-KR" sz="3200" b="0" i="1" smtClean="0">
                                      <a:solidFill>
                                        <a:srgbClr val="53585F"/>
                                      </a:solidFill>
                                      <a:latin typeface="Cambria Math" panose="02040503050406030204" pitchFamily="18" charset="0"/>
                                      <a:ea typeface="Cambria Math" panose="02040503050406030204" pitchFamily="18" charset="0"/>
                                    </a:rPr>
                                  </m:ctrlPr>
                                </m:sSubPr>
                                <m:e>
                                  <m:r>
                                    <a:rPr kumimoji="1" lang="en-US" altLang="ko-KR" sz="32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200" b="0" i="1" smtClean="0">
                                      <a:solidFill>
                                        <a:srgbClr val="53585F"/>
                                      </a:solidFill>
                                      <a:latin typeface="Cambria Math" panose="02040503050406030204" pitchFamily="18" charset="0"/>
                                      <a:ea typeface="Cambria Math" panose="02040503050406030204" pitchFamily="18" charset="0"/>
                                    </a:rPr>
                                    <m:t>𝑡</m:t>
                                  </m:r>
                                </m:sub>
                              </m:sSub>
                            </m:e>
                          </m:d>
                          <m:r>
                            <a:rPr kumimoji="1" lang="en-US" altLang="ko-KR" sz="3200" b="0" i="1" smtClean="0">
                              <a:solidFill>
                                <a:srgbClr val="53585F"/>
                              </a:solidFill>
                              <a:latin typeface="Cambria Math" panose="02040503050406030204" pitchFamily="18" charset="0"/>
                              <a:ea typeface="Cambria Math" panose="02040503050406030204" pitchFamily="18" charset="0"/>
                            </a:rPr>
                            <m:t> </m:t>
                          </m:r>
                          <m:sSub>
                            <m:sSubPr>
                              <m:ctrlPr>
                                <a:rPr kumimoji="1" lang="en-US" altLang="ko-KR" sz="3200" b="0" i="1" smtClean="0">
                                  <a:solidFill>
                                    <a:srgbClr val="53585F"/>
                                  </a:solidFill>
                                  <a:latin typeface="Cambria Math" panose="02040503050406030204" pitchFamily="18" charset="0"/>
                                  <a:ea typeface="Cambria Math" panose="02040503050406030204" pitchFamily="18" charset="0"/>
                                </a:rPr>
                              </m:ctrlPr>
                            </m:sSubPr>
                            <m:e>
                              <m:r>
                                <a:rPr kumimoji="1" lang="en-US" altLang="ko-KR" sz="32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200" b="0" i="1" smtClean="0">
                                  <a:solidFill>
                                    <a:srgbClr val="53585F"/>
                                  </a:solidFill>
                                  <a:latin typeface="Cambria Math" panose="02040503050406030204" pitchFamily="18" charset="0"/>
                                  <a:ea typeface="Cambria Math" panose="02040503050406030204" pitchFamily="18" charset="0"/>
                                </a:rPr>
                                <m:t>1</m:t>
                              </m:r>
                            </m:sub>
                          </m:sSub>
                          <m:r>
                            <a:rPr kumimoji="1" lang="en-US" altLang="ko-KR" sz="3200" b="0" i="1" smtClean="0">
                              <a:solidFill>
                                <a:srgbClr val="53585F"/>
                              </a:solidFill>
                              <a:latin typeface="Cambria Math" panose="02040503050406030204" pitchFamily="18" charset="0"/>
                              <a:ea typeface="Cambria Math" panose="02040503050406030204" pitchFamily="18" charset="0"/>
                            </a:rPr>
                            <m:t>, …, </m:t>
                          </m:r>
                          <m:sSub>
                            <m:sSubPr>
                              <m:ctrlPr>
                                <a:rPr kumimoji="1" lang="en-US" altLang="ko-KR" sz="3200" b="0" i="1" smtClean="0">
                                  <a:solidFill>
                                    <a:srgbClr val="53585F"/>
                                  </a:solidFill>
                                  <a:latin typeface="Cambria Math" panose="02040503050406030204" pitchFamily="18" charset="0"/>
                                  <a:ea typeface="Cambria Math" panose="02040503050406030204" pitchFamily="18" charset="0"/>
                                </a:rPr>
                              </m:ctrlPr>
                            </m:sSubPr>
                            <m:e>
                              <m:r>
                                <a:rPr kumimoji="1" lang="en-US" altLang="ko-KR" sz="32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200" b="0" i="1" smtClean="0">
                                  <a:solidFill>
                                    <a:srgbClr val="53585F"/>
                                  </a:solidFill>
                                  <a:latin typeface="Cambria Math" panose="02040503050406030204" pitchFamily="18" charset="0"/>
                                  <a:ea typeface="Cambria Math" panose="02040503050406030204" pitchFamily="18" charset="0"/>
                                </a:rPr>
                                <m:t>𝑡</m:t>
                              </m:r>
                              <m:r>
                                <a:rPr kumimoji="1" lang="en-US" altLang="ko-KR" sz="3200" b="0" i="1" smtClean="0">
                                  <a:solidFill>
                                    <a:srgbClr val="53585F"/>
                                  </a:solidFill>
                                  <a:latin typeface="Cambria Math" panose="02040503050406030204" pitchFamily="18" charset="0"/>
                                  <a:ea typeface="Cambria Math" panose="02040503050406030204" pitchFamily="18" charset="0"/>
                                </a:rPr>
                                <m:t>−1</m:t>
                              </m:r>
                            </m:sub>
                          </m:sSub>
                          <m:r>
                            <a:rPr kumimoji="1" lang="en-US" altLang="ko-KR" sz="3200" b="0" i="1" smtClean="0">
                              <a:solidFill>
                                <a:srgbClr val="53585F"/>
                              </a:solidFill>
                              <a:latin typeface="Cambria Math" panose="02040503050406030204" pitchFamily="18" charset="0"/>
                              <a:ea typeface="Cambria Math" panose="02040503050406030204" pitchFamily="18" charset="0"/>
                            </a:rPr>
                            <m:t>)</m:t>
                          </m:r>
                        </m:e>
                      </m:nary>
                    </m:oMath>
                  </m:oMathPara>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rPr>
                  <a:t>를 계산하는 모델</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27" name="TextBox 26">
                <a:extLst>
                  <a:ext uri="{FF2B5EF4-FFF2-40B4-BE49-F238E27FC236}">
                    <a16:creationId xmlns:a16="http://schemas.microsoft.com/office/drawing/2014/main" id="{7BE407B8-420C-E84C-A4F4-D809627E4D5D}"/>
                  </a:ext>
                </a:extLst>
              </p:cNvPr>
              <p:cNvSpPr txBox="1">
                <a:spLocks noRot="1" noChangeAspect="1" noMove="1" noResize="1" noEditPoints="1" noAdjustHandles="1" noChangeArrowheads="1" noChangeShapeType="1" noTextEdit="1"/>
              </p:cNvSpPr>
              <p:nvPr/>
            </p:nvSpPr>
            <p:spPr>
              <a:xfrm>
                <a:off x="2025294" y="3562470"/>
                <a:ext cx="12223721" cy="9356151"/>
              </a:xfrm>
              <a:prstGeom prst="rect">
                <a:avLst/>
              </a:prstGeom>
              <a:blipFill>
                <a:blip r:embed="rId4"/>
                <a:stretch>
                  <a:fillRect l="-1246" t="-813" b="-19648"/>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409923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자가 회귀</a:t>
            </a:r>
            <a:r>
              <a:rPr lang="en-US" altLang="ko-Kore-KR" b="1" dirty="0"/>
              <a:t>(Auto-regressive</a:t>
            </a:r>
            <a:r>
              <a:rPr lang="en-US" altLang="ko-KR" b="1" dirty="0"/>
              <a:t>)</a:t>
            </a:r>
            <a:r>
              <a:rPr lang="ko-Kore-KR" altLang="en-US" b="1" dirty="0"/>
              <a:t> 모델의 예</a:t>
            </a:r>
            <a:r>
              <a:rPr lang="en-US" altLang="ko-Kore-KR" b="1" dirty="0"/>
              <a:t> </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7" name="TextBox 26">
            <a:extLst>
              <a:ext uri="{FF2B5EF4-FFF2-40B4-BE49-F238E27FC236}">
                <a16:creationId xmlns:a16="http://schemas.microsoft.com/office/drawing/2014/main" id="{7BE407B8-420C-E84C-A4F4-D809627E4D5D}"/>
              </a:ext>
            </a:extLst>
          </p:cNvPr>
          <p:cNvSpPr txBox="1"/>
          <p:nvPr/>
        </p:nvSpPr>
        <p:spPr>
          <a:xfrm>
            <a:off x="2025294" y="4469599"/>
            <a:ext cx="16499854" cy="7478970"/>
          </a:xfrm>
          <a:prstGeom prst="rect">
            <a:avLst/>
          </a:prstGeom>
          <a:noFill/>
        </p:spPr>
        <p:txBody>
          <a:bodyPr wrap="square" rtlCol="0">
            <a:spAutoFit/>
          </a:bodyPr>
          <a:lstStyle/>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1. </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RNN </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등의 </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recurrent </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모델을 이용하는 방법</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rPr>
              <a:t>(i.e. </a:t>
            </a:r>
            <a:r>
              <a:rPr kumimoji="1" lang="en-US" altLang="ko-KR" sz="3200" dirty="0" err="1">
                <a:solidFill>
                  <a:srgbClr val="53585F"/>
                </a:solidFill>
                <a:latin typeface="Spoqa Han Sans Neo" panose="020B0500000000000000" pitchFamily="34" charset="-128"/>
                <a:ea typeface="Spoqa Han Sans Neo" panose="020B0500000000000000" pitchFamily="34" charset="-128"/>
              </a:rPr>
              <a:t>charRNN</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Bold" panose="020B0500000000000000" pitchFamily="34" charset="-128"/>
              <a:ea typeface="Spoqa Han Sans Neo Bold"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병렬 컴퓨팅이 어려움</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2. Masking</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을 이용하는 방법</a:t>
            </a:r>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(i.e. Masked MLP, convolutions, self-attention)</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동일 시간상의 연산들끼리 병렬 컴퓨팅 가능</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또한 이전 계산 값이 쓰이지 않는 다면</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역시 계산 가능</a:t>
            </a:r>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파라미터들이 시간이 지남에 따라 공유됨</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p:txBody>
      </p:sp>
      <p:sp>
        <p:nvSpPr>
          <p:cNvPr id="15" name="직사각형 14">
            <a:extLst>
              <a:ext uri="{FF2B5EF4-FFF2-40B4-BE49-F238E27FC236}">
                <a16:creationId xmlns:a16="http://schemas.microsoft.com/office/drawing/2014/main" id="{9C7EC776-8094-F344-89C1-B99FB834B95E}"/>
              </a:ext>
            </a:extLst>
          </p:cNvPr>
          <p:cNvSpPr/>
          <p:nvPr/>
        </p:nvSpPr>
        <p:spPr>
          <a:xfrm>
            <a:off x="11785951" y="7193874"/>
            <a:ext cx="9566863" cy="646331"/>
          </a:xfrm>
          <a:prstGeom prst="rect">
            <a:avLst/>
          </a:prstGeom>
        </p:spPr>
        <p:txBody>
          <a:bodyPr wrap="square">
            <a:spAutoFit/>
          </a:bodyPr>
          <a:lstStyle/>
          <a:p>
            <a:r>
              <a:rPr lang="en" altLang="ko-Kore-KR" dirty="0" err="1"/>
              <a:t>Karpathy</a:t>
            </a:r>
            <a:r>
              <a:rPr lang="en" altLang="ko-Kore-KR" dirty="0"/>
              <a:t>, Andrej, and Li Fei-Fei. "Deep visual-semantic alignments for generating image descriptions." </a:t>
            </a:r>
            <a:r>
              <a:rPr lang="en" altLang="ko-Kore-KR" i="1" dirty="0"/>
              <a:t>Proceedings of the IEEE conference on computer vision and pattern recognition</a:t>
            </a:r>
            <a:r>
              <a:rPr lang="en" altLang="ko-Kore-KR" dirty="0"/>
              <a:t>. 2015.</a:t>
            </a:r>
          </a:p>
        </p:txBody>
      </p:sp>
      <p:pic>
        <p:nvPicPr>
          <p:cNvPr id="3" name="그림 2">
            <a:extLst>
              <a:ext uri="{FF2B5EF4-FFF2-40B4-BE49-F238E27FC236}">
                <a16:creationId xmlns:a16="http://schemas.microsoft.com/office/drawing/2014/main" id="{D2B7BF0A-0F7D-8D44-BD43-8789756330B3}"/>
              </a:ext>
            </a:extLst>
          </p:cNvPr>
          <p:cNvPicPr>
            <a:picLocks noChangeAspect="1"/>
          </p:cNvPicPr>
          <p:nvPr/>
        </p:nvPicPr>
        <p:blipFill>
          <a:blip r:embed="rId4"/>
          <a:stretch>
            <a:fillRect/>
          </a:stretch>
        </p:blipFill>
        <p:spPr>
          <a:xfrm>
            <a:off x="11785951" y="1408036"/>
            <a:ext cx="9011029" cy="5635469"/>
          </a:xfrm>
          <a:prstGeom prst="rect">
            <a:avLst/>
          </a:prstGeom>
        </p:spPr>
      </p:pic>
      <p:pic>
        <p:nvPicPr>
          <p:cNvPr id="28674" name="Picture 2" descr="image">
            <a:extLst>
              <a:ext uri="{FF2B5EF4-FFF2-40B4-BE49-F238E27FC236}">
                <a16:creationId xmlns:a16="http://schemas.microsoft.com/office/drawing/2014/main" id="{9F8AFD66-D86A-5948-942F-D14976264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1552" y="7962890"/>
            <a:ext cx="7329512" cy="499075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3951759D-26F6-124E-8D46-8F01B224E754}"/>
              </a:ext>
            </a:extLst>
          </p:cNvPr>
          <p:cNvSpPr/>
          <p:nvPr/>
        </p:nvSpPr>
        <p:spPr>
          <a:xfrm>
            <a:off x="12067161" y="12953667"/>
            <a:ext cx="7711440" cy="646331"/>
          </a:xfrm>
          <a:prstGeom prst="rect">
            <a:avLst/>
          </a:prstGeom>
        </p:spPr>
        <p:txBody>
          <a:bodyPr wrap="square">
            <a:spAutoFit/>
          </a:bodyPr>
          <a:lstStyle/>
          <a:p>
            <a:r>
              <a:rPr lang="en" altLang="ko-Kore-KR" dirty="0">
                <a:solidFill>
                  <a:srgbClr val="222222"/>
                </a:solidFill>
                <a:latin typeface="Arial" panose="020B0604020202020204" pitchFamily="34" charset="0"/>
              </a:rPr>
              <a:t>Germain, Mathieu, et al. "Made: Masked autoencoder for distribution estimation." </a:t>
            </a:r>
            <a:r>
              <a:rPr lang="en" altLang="ko-Kore-KR" i="1" dirty="0">
                <a:solidFill>
                  <a:srgbClr val="222222"/>
                </a:solidFill>
                <a:latin typeface="Arial" panose="020B0604020202020204" pitchFamily="34" charset="0"/>
              </a:rPr>
              <a:t>International Conference on Machine Learning</a:t>
            </a:r>
            <a:r>
              <a:rPr lang="en" altLang="ko-Kore-KR" dirty="0">
                <a:solidFill>
                  <a:srgbClr val="222222"/>
                </a:solidFill>
                <a:latin typeface="Arial" panose="020B0604020202020204" pitchFamily="34" charset="0"/>
              </a:rPr>
              <a:t>. PMLR, 2015.</a:t>
            </a:r>
            <a:endParaRPr lang="ko-Kore-KR" altLang="en-US" dirty="0"/>
          </a:p>
        </p:txBody>
      </p:sp>
    </p:spTree>
    <p:extLst>
      <p:ext uri="{BB962C8B-B14F-4D97-AF65-F5344CB8AC3E}">
        <p14:creationId xmlns:p14="http://schemas.microsoft.com/office/powerpoint/2010/main" val="159573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Autoencoder for Distribution Estimation (MADE; 2015)</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28674" name="Picture 2" descr="image">
            <a:extLst>
              <a:ext uri="{FF2B5EF4-FFF2-40B4-BE49-F238E27FC236}">
                <a16:creationId xmlns:a16="http://schemas.microsoft.com/office/drawing/2014/main" id="{9F8AFD66-D86A-5948-942F-D14976264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211" y="3251937"/>
            <a:ext cx="11186662" cy="761712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3951759D-26F6-124E-8D46-8F01B224E754}"/>
              </a:ext>
            </a:extLst>
          </p:cNvPr>
          <p:cNvSpPr/>
          <p:nvPr/>
        </p:nvSpPr>
        <p:spPr>
          <a:xfrm>
            <a:off x="13284906" y="4633706"/>
            <a:ext cx="9319107" cy="6001643"/>
          </a:xfrm>
          <a:prstGeom prst="rect">
            <a:avLst/>
          </a:prstGeom>
        </p:spPr>
        <p:txBody>
          <a:bodyPr wrap="square">
            <a:spAutoFit/>
          </a:bodyPr>
          <a:lstStyle/>
          <a:p>
            <a:r>
              <a:rPr lang="ko-Kore-KR" altLang="en-US" sz="3200" dirty="0">
                <a:solidFill>
                  <a:srgbClr val="53585F"/>
                </a:solidFill>
                <a:latin typeface="Spoqa Han Sans Neo" panose="020B0500000000000000" pitchFamily="34" charset="-128"/>
                <a:ea typeface="Spoqa Han Sans Neo" panose="020B0500000000000000" pitchFamily="34" charset="-128"/>
              </a:rPr>
              <a:t>보통의 </a:t>
            </a:r>
            <a:r>
              <a:rPr lang="en-US" altLang="ko-Kore-KR" sz="3200" dirty="0">
                <a:solidFill>
                  <a:srgbClr val="53585F"/>
                </a:solidFill>
                <a:latin typeface="Spoqa Han Sans Neo" panose="020B0500000000000000" pitchFamily="34" charset="-128"/>
                <a:ea typeface="Spoqa Han Sans Neo" panose="020B0500000000000000" pitchFamily="34" charset="-128"/>
              </a:rPr>
              <a:t>auto-regressive</a:t>
            </a:r>
            <a:r>
              <a:rPr lang="ko-Kore-KR" altLang="en-US" sz="3200" dirty="0">
                <a:solidFill>
                  <a:srgbClr val="53585F"/>
                </a:solidFill>
                <a:latin typeface="Spoqa Han Sans Neo" panose="020B0500000000000000" pitchFamily="34" charset="-128"/>
                <a:ea typeface="Spoqa Han Sans Neo" panose="020B0500000000000000" pitchFamily="34" charset="-128"/>
              </a:rPr>
              <a:t>를 위한 마스크의 형태</a:t>
            </a:r>
            <a:r>
              <a:rPr lang="en-US" altLang="ko-Kore-KR" sz="3200" dirty="0">
                <a:solidFill>
                  <a:srgbClr val="53585F"/>
                </a:solidFill>
                <a:latin typeface="Spoqa Han Sans Neo" panose="020B0500000000000000" pitchFamily="34" charset="-128"/>
                <a:ea typeface="Spoqa Han Sans Neo" panose="020B0500000000000000" pitchFamily="34" charset="-128"/>
              </a:rPr>
              <a:t>:</a:t>
            </a: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endParaRPr lang="en" altLang="ko-Kore-KR" sz="3200" dirty="0">
              <a:solidFill>
                <a:srgbClr val="53585F"/>
              </a:solidFill>
              <a:latin typeface="Spoqa Han Sans Neo" panose="020B0500000000000000" pitchFamily="34" charset="-128"/>
              <a:ea typeface="Spoqa Han Sans Neo" panose="020B0500000000000000" pitchFamily="34" charset="-128"/>
            </a:endParaRPr>
          </a:p>
          <a:p>
            <a:r>
              <a:rPr lang="en" altLang="ko-Kore-KR" sz="3200" dirty="0">
                <a:solidFill>
                  <a:srgbClr val="53585F"/>
                </a:solidFill>
                <a:latin typeface="Spoqa Han Sans Neo" panose="020B0500000000000000" pitchFamily="34" charset="-128"/>
                <a:ea typeface="Spoqa Han Sans Neo" panose="020B0500000000000000" pitchFamily="34" charset="-128"/>
              </a:rPr>
              <a:t>array([</a:t>
            </a:r>
          </a:p>
          <a:p>
            <a:r>
              <a:rPr lang="en" altLang="ko-Kore-KR" sz="3200" dirty="0">
                <a:solidFill>
                  <a:srgbClr val="53585F"/>
                </a:solidFill>
                <a:latin typeface="Spoqa Han Sans Neo" panose="020B0500000000000000" pitchFamily="34" charset="-128"/>
                <a:ea typeface="Spoqa Han Sans Neo" panose="020B0500000000000000" pitchFamily="34" charset="-128"/>
              </a:rPr>
              <a:t>	[0., 1., 1.],</a:t>
            </a:r>
          </a:p>
          <a:p>
            <a:r>
              <a:rPr lang="en" altLang="ko-Kore-KR" sz="3200" dirty="0">
                <a:solidFill>
                  <a:srgbClr val="53585F"/>
                </a:solidFill>
                <a:latin typeface="Spoqa Han Sans Neo" panose="020B0500000000000000" pitchFamily="34" charset="-128"/>
                <a:ea typeface="Spoqa Han Sans Neo" panose="020B0500000000000000" pitchFamily="34" charset="-128"/>
              </a:rPr>
              <a:t>	[0., 0., 1.], </a:t>
            </a:r>
          </a:p>
          <a:p>
            <a:r>
              <a:rPr lang="en" altLang="ko-Kore-KR" sz="3200" dirty="0">
                <a:solidFill>
                  <a:srgbClr val="53585F"/>
                </a:solidFill>
                <a:latin typeface="Spoqa Han Sans Neo" panose="020B0500000000000000" pitchFamily="34" charset="-128"/>
                <a:ea typeface="Spoqa Han Sans Neo" panose="020B0500000000000000" pitchFamily="34" charset="-128"/>
              </a:rPr>
              <a:t>	[0., 0., 0.]</a:t>
            </a:r>
          </a:p>
          <a:p>
            <a:r>
              <a:rPr lang="en" altLang="ko-Kore-KR" sz="3200" dirty="0">
                <a:solidFill>
                  <a:srgbClr val="53585F"/>
                </a:solidFill>
                <a:latin typeface="Spoqa Han Sans Neo" panose="020B0500000000000000" pitchFamily="34" charset="-128"/>
                <a:ea typeface="Spoqa Han Sans Neo" panose="020B0500000000000000" pitchFamily="34" charset="-128"/>
              </a:rPr>
              <a:t>], </a:t>
            </a:r>
            <a:r>
              <a:rPr lang="en" altLang="ko-Kore-KR" sz="3200" dirty="0" err="1">
                <a:solidFill>
                  <a:srgbClr val="53585F"/>
                </a:solidFill>
                <a:latin typeface="Spoqa Han Sans Neo" panose="020B0500000000000000" pitchFamily="34" charset="-128"/>
                <a:ea typeface="Spoqa Han Sans Neo" panose="020B0500000000000000" pitchFamily="34" charset="-128"/>
              </a:rPr>
              <a:t>dtype</a:t>
            </a:r>
            <a:r>
              <a:rPr lang="en" altLang="ko-Kore-KR" sz="3200" dirty="0">
                <a:solidFill>
                  <a:srgbClr val="53585F"/>
                </a:solidFill>
                <a:latin typeface="Spoqa Han Sans Neo" panose="020B0500000000000000" pitchFamily="34" charset="-128"/>
                <a:ea typeface="Spoqa Han Sans Neo" panose="020B0500000000000000" pitchFamily="34" charset="-128"/>
              </a:rPr>
              <a:t>=float32) </a:t>
            </a:r>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r>
              <a:rPr lang="en" altLang="ko-Kore-KR" sz="3200" dirty="0">
                <a:solidFill>
                  <a:srgbClr val="53585F"/>
                </a:solidFill>
                <a:latin typeface="Spoqa Han Sans Neo" panose="020B0500000000000000" pitchFamily="34" charset="-128"/>
                <a:ea typeface="Spoqa Han Sans Neo" panose="020B0500000000000000" pitchFamily="34" charset="-128"/>
              </a:rPr>
              <a:t>y = MATMUL(x, param * mask)</a:t>
            </a:r>
          </a:p>
          <a:p>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r>
              <a:rPr lang="en" altLang="ko-Kore-KR" sz="3200" dirty="0">
                <a:solidFill>
                  <a:srgbClr val="53585F"/>
                </a:solidFill>
                <a:effectLst/>
                <a:latin typeface="Spoqa Han Sans Neo" panose="020B0500000000000000" pitchFamily="34" charset="-128"/>
                <a:ea typeface="Spoqa Han Sans Neo" panose="020B0500000000000000" pitchFamily="34" charset="-128"/>
              </a:rPr>
              <a:t>x: layer</a:t>
            </a:r>
            <a:r>
              <a:rPr lang="ko-Kore-KR" altLang="en-US" sz="3200" dirty="0">
                <a:solidFill>
                  <a:srgbClr val="53585F"/>
                </a:solidFill>
                <a:effectLst/>
                <a:latin typeface="Spoqa Han Sans Neo" panose="020B0500000000000000" pitchFamily="34" charset="-128"/>
                <a:ea typeface="Spoqa Han Sans Neo" panose="020B0500000000000000" pitchFamily="34" charset="-128"/>
              </a:rPr>
              <a:t>의 </a:t>
            </a:r>
            <a:r>
              <a:rPr lang="en-US" altLang="ko-Kore-KR" sz="3200" dirty="0">
                <a:solidFill>
                  <a:srgbClr val="53585F"/>
                </a:solidFill>
                <a:effectLst/>
                <a:latin typeface="Spoqa Han Sans Neo" panose="020B0500000000000000" pitchFamily="34" charset="-128"/>
                <a:ea typeface="Spoqa Han Sans Neo" panose="020B0500000000000000" pitchFamily="34" charset="-128"/>
              </a:rPr>
              <a:t>input</a:t>
            </a:r>
          </a:p>
          <a:p>
            <a:r>
              <a:rPr lang="en-US" altLang="ko-Kore-KR" sz="3200" dirty="0">
                <a:solidFill>
                  <a:srgbClr val="53585F"/>
                </a:solidFill>
                <a:effectLst/>
                <a:latin typeface="Spoqa Han Sans Neo" panose="020B0500000000000000" pitchFamily="34" charset="-128"/>
                <a:ea typeface="Spoqa Han Sans Neo" panose="020B0500000000000000" pitchFamily="34" charset="-128"/>
              </a:rPr>
              <a:t>y: </a:t>
            </a:r>
            <a:r>
              <a:rPr lang="en-US" altLang="ko-Kore-KR" sz="3200" dirty="0">
                <a:solidFill>
                  <a:srgbClr val="53585F"/>
                </a:solidFill>
                <a:latin typeface="Spoqa Han Sans Neo" panose="020B0500000000000000" pitchFamily="34" charset="-128"/>
                <a:ea typeface="Spoqa Han Sans Neo" panose="020B0500000000000000" pitchFamily="34" charset="-128"/>
              </a:rPr>
              <a:t>autoregressive</a:t>
            </a:r>
            <a:r>
              <a:rPr lang="ko-Kore-KR" altLang="en-US" sz="3200" dirty="0">
                <a:solidFill>
                  <a:srgbClr val="53585F"/>
                </a:solidFill>
                <a:latin typeface="Spoqa Han Sans Neo" panose="020B0500000000000000" pitchFamily="34" charset="-128"/>
                <a:ea typeface="Spoqa Han Sans Neo" panose="020B0500000000000000" pitchFamily="34" charset="-128"/>
              </a:rPr>
              <a:t>의 결과</a:t>
            </a:r>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p:txBody>
      </p:sp>
      <p:sp>
        <p:nvSpPr>
          <p:cNvPr id="16" name="직사각형 15">
            <a:extLst>
              <a:ext uri="{FF2B5EF4-FFF2-40B4-BE49-F238E27FC236}">
                <a16:creationId xmlns:a16="http://schemas.microsoft.com/office/drawing/2014/main" id="{064BC865-D065-914F-A2B6-5D409F4260CF}"/>
              </a:ext>
            </a:extLst>
          </p:cNvPr>
          <p:cNvSpPr/>
          <p:nvPr/>
        </p:nvSpPr>
        <p:spPr>
          <a:xfrm>
            <a:off x="8335485" y="12465809"/>
            <a:ext cx="7711440" cy="646331"/>
          </a:xfrm>
          <a:prstGeom prst="rect">
            <a:avLst/>
          </a:prstGeom>
        </p:spPr>
        <p:txBody>
          <a:bodyPr wrap="square">
            <a:spAutoFit/>
          </a:bodyPr>
          <a:lstStyle/>
          <a:p>
            <a:r>
              <a:rPr lang="en" altLang="ko-Kore-KR" dirty="0">
                <a:solidFill>
                  <a:srgbClr val="222222"/>
                </a:solidFill>
                <a:latin typeface="Arial" panose="020B0604020202020204" pitchFamily="34" charset="0"/>
              </a:rPr>
              <a:t>Germain, Mathieu, et al. "Made: Masked autoencoder for distribution estimation." </a:t>
            </a:r>
            <a:r>
              <a:rPr lang="en" altLang="ko-Kore-KR" i="1" dirty="0">
                <a:solidFill>
                  <a:srgbClr val="222222"/>
                </a:solidFill>
                <a:latin typeface="Arial" panose="020B0604020202020204" pitchFamily="34" charset="0"/>
              </a:rPr>
              <a:t>International Conference on Machine Learning</a:t>
            </a:r>
            <a:r>
              <a:rPr lang="en" altLang="ko-Kore-KR" dirty="0">
                <a:solidFill>
                  <a:srgbClr val="222222"/>
                </a:solidFill>
                <a:latin typeface="Arial" panose="020B0604020202020204" pitchFamily="34" charset="0"/>
              </a:rPr>
              <a:t>. PMLR, 2015.</a:t>
            </a:r>
            <a:endParaRPr lang="ko-Kore-KR" altLang="en-US" dirty="0"/>
          </a:p>
        </p:txBody>
      </p:sp>
    </p:spTree>
    <p:extLst>
      <p:ext uri="{BB962C8B-B14F-4D97-AF65-F5344CB8AC3E}">
        <p14:creationId xmlns:p14="http://schemas.microsoft.com/office/powerpoint/2010/main" val="88844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Autoencoder for Distribution Estimation (MADE; 2015)</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2" name="그림 1">
            <a:extLst>
              <a:ext uri="{FF2B5EF4-FFF2-40B4-BE49-F238E27FC236}">
                <a16:creationId xmlns:a16="http://schemas.microsoft.com/office/drawing/2014/main" id="{D82FAB6D-ECD1-EA41-877C-362212AD2DF4}"/>
              </a:ext>
            </a:extLst>
          </p:cNvPr>
          <p:cNvPicPr>
            <a:picLocks noChangeAspect="1"/>
          </p:cNvPicPr>
          <p:nvPr/>
        </p:nvPicPr>
        <p:blipFill>
          <a:blip r:embed="rId4"/>
          <a:stretch>
            <a:fillRect/>
          </a:stretch>
        </p:blipFill>
        <p:spPr>
          <a:xfrm>
            <a:off x="1507349" y="3052921"/>
            <a:ext cx="9777635" cy="7768121"/>
          </a:xfrm>
          <a:prstGeom prst="rect">
            <a:avLst/>
          </a:prstGeom>
        </p:spPr>
      </p:pic>
      <p:pic>
        <p:nvPicPr>
          <p:cNvPr id="3" name="그림 2">
            <a:extLst>
              <a:ext uri="{FF2B5EF4-FFF2-40B4-BE49-F238E27FC236}">
                <a16:creationId xmlns:a16="http://schemas.microsoft.com/office/drawing/2014/main" id="{8F0FB144-89CD-E54C-9A4C-4BB984DCE12F}"/>
              </a:ext>
            </a:extLst>
          </p:cNvPr>
          <p:cNvPicPr>
            <a:picLocks noChangeAspect="1"/>
          </p:cNvPicPr>
          <p:nvPr/>
        </p:nvPicPr>
        <p:blipFill rotWithShape="1">
          <a:blip r:embed="rId5"/>
          <a:srcRect t="12400"/>
          <a:stretch/>
        </p:blipFill>
        <p:spPr>
          <a:xfrm>
            <a:off x="11304904" y="3052921"/>
            <a:ext cx="9613204" cy="5083199"/>
          </a:xfrm>
          <a:prstGeom prst="rect">
            <a:avLst/>
          </a:prstGeom>
        </p:spPr>
      </p:pic>
      <p:sp>
        <p:nvSpPr>
          <p:cNvPr id="16" name="직사각형 15">
            <a:extLst>
              <a:ext uri="{FF2B5EF4-FFF2-40B4-BE49-F238E27FC236}">
                <a16:creationId xmlns:a16="http://schemas.microsoft.com/office/drawing/2014/main" id="{69420E9D-2535-1446-A1F1-594D1C924227}"/>
              </a:ext>
            </a:extLst>
          </p:cNvPr>
          <p:cNvSpPr/>
          <p:nvPr/>
        </p:nvSpPr>
        <p:spPr>
          <a:xfrm>
            <a:off x="8335485" y="12465809"/>
            <a:ext cx="7711440" cy="646331"/>
          </a:xfrm>
          <a:prstGeom prst="rect">
            <a:avLst/>
          </a:prstGeom>
        </p:spPr>
        <p:txBody>
          <a:bodyPr wrap="square">
            <a:spAutoFit/>
          </a:bodyPr>
          <a:lstStyle/>
          <a:p>
            <a:r>
              <a:rPr lang="en" altLang="ko-Kore-KR" dirty="0">
                <a:solidFill>
                  <a:srgbClr val="222222"/>
                </a:solidFill>
                <a:latin typeface="Arial" panose="020B0604020202020204" pitchFamily="34" charset="0"/>
              </a:rPr>
              <a:t>Germain, Mathieu, et al. "Made: Masked autoencoder for distribution estimation." </a:t>
            </a:r>
            <a:r>
              <a:rPr lang="en" altLang="ko-Kore-KR" i="1" dirty="0">
                <a:solidFill>
                  <a:srgbClr val="222222"/>
                </a:solidFill>
                <a:latin typeface="Arial" panose="020B0604020202020204" pitchFamily="34" charset="0"/>
              </a:rPr>
              <a:t>International Conference on Machine Learning</a:t>
            </a:r>
            <a:r>
              <a:rPr lang="en" altLang="ko-Kore-KR" dirty="0">
                <a:solidFill>
                  <a:srgbClr val="222222"/>
                </a:solidFill>
                <a:latin typeface="Arial" panose="020B0604020202020204" pitchFamily="34" charset="0"/>
              </a:rPr>
              <a:t>. PMLR, 2015.</a:t>
            </a:r>
            <a:endParaRPr lang="ko-Kore-KR" altLang="en-US" dirty="0"/>
          </a:p>
        </p:txBody>
      </p:sp>
    </p:spTree>
    <p:extLst>
      <p:ext uri="{BB962C8B-B14F-4D97-AF65-F5344CB8AC3E}">
        <p14:creationId xmlns:p14="http://schemas.microsoft.com/office/powerpoint/2010/main" val="1376273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(1D) Convolution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5183118" y="12803960"/>
            <a:ext cx="12004314" cy="369332"/>
          </a:xfrm>
          <a:prstGeom prst="rect">
            <a:avLst/>
          </a:prstGeom>
        </p:spPr>
        <p:txBody>
          <a:bodyPr wrap="square">
            <a:spAutoFit/>
          </a:bodyPr>
          <a:lstStyle/>
          <a:p>
            <a:r>
              <a:rPr lang="en" altLang="ko-Kore-KR" dirty="0">
                <a:latin typeface="Spoqa Han Sans Neo" panose="020B0500000000000000" pitchFamily="34" charset="-128"/>
                <a:ea typeface="Spoqa Han Sans Neo" panose="020B0500000000000000" pitchFamily="34" charset="-128"/>
              </a:rPr>
              <a:t>Oord, Aaron van den, et al. "</a:t>
            </a:r>
            <a:r>
              <a:rPr lang="en" altLang="ko-Kore-KR" dirty="0" err="1">
                <a:latin typeface="Spoqa Han Sans Neo" panose="020B0500000000000000" pitchFamily="34" charset="-128"/>
                <a:ea typeface="Spoqa Han Sans Neo" panose="020B0500000000000000" pitchFamily="34" charset="-128"/>
              </a:rPr>
              <a:t>Wavenet</a:t>
            </a:r>
            <a:r>
              <a:rPr lang="en" altLang="ko-Kore-KR" dirty="0">
                <a:latin typeface="Spoqa Han Sans Neo" panose="020B0500000000000000" pitchFamily="34" charset="-128"/>
                <a:ea typeface="Spoqa Han Sans Neo" panose="020B0500000000000000" pitchFamily="34" charset="-128"/>
              </a:rPr>
              <a:t>: A generative model for raw audio." </a:t>
            </a:r>
            <a:r>
              <a:rPr lang="en" altLang="ko-Kore-KR" i="1" dirty="0" err="1">
                <a:latin typeface="Spoqa Han Sans Neo Bold" panose="020B0500000000000000" pitchFamily="34" charset="-128"/>
                <a:ea typeface="Spoqa Han Sans Neo Bold" panose="020B0500000000000000" pitchFamily="34" charset="-128"/>
              </a:rPr>
              <a:t>arXiv</a:t>
            </a:r>
            <a:r>
              <a:rPr lang="en" altLang="ko-Kore-KR" i="1" dirty="0">
                <a:latin typeface="Spoqa Han Sans Neo Bold" panose="020B0500000000000000" pitchFamily="34" charset="-128"/>
                <a:ea typeface="Spoqa Han Sans Neo Bold" panose="020B0500000000000000" pitchFamily="34" charset="-128"/>
              </a:rPr>
              <a:t> preprint arXiv:1609.03499</a:t>
            </a:r>
            <a:r>
              <a:rPr lang="en" altLang="ko-Kore-KR" dirty="0">
                <a:latin typeface="Spoqa Han Sans Neo" panose="020B0500000000000000" pitchFamily="34" charset="-128"/>
                <a:ea typeface="Spoqa Han Sans Neo" panose="020B0500000000000000" pitchFamily="34" charset="-128"/>
              </a:rPr>
              <a:t> (2016).</a:t>
            </a:r>
            <a:endParaRPr lang="ko-Kore-KR" altLang="en-US" dirty="0">
              <a:latin typeface="Spoqa Han Sans Neo" panose="020B0500000000000000" pitchFamily="34" charset="-128"/>
              <a:ea typeface="Spoqa Han Sans Neo" panose="020B0500000000000000" pitchFamily="34" charset="-128"/>
            </a:endParaRPr>
          </a:p>
        </p:txBody>
      </p:sp>
      <p:pic>
        <p:nvPicPr>
          <p:cNvPr id="33798" name="Picture 6" descr="WaveNet - A Generative Model for Raw Audio">
            <a:extLst>
              <a:ext uri="{FF2B5EF4-FFF2-40B4-BE49-F238E27FC236}">
                <a16:creationId xmlns:a16="http://schemas.microsoft.com/office/drawing/2014/main" id="{66317AAE-A4D0-8A43-9F4D-BCFE44323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7645" y="2898987"/>
            <a:ext cx="13066582" cy="5890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322F87-3147-2E4B-BD8D-54D5507DAEF9}"/>
              </a:ext>
            </a:extLst>
          </p:cNvPr>
          <p:cNvSpPr txBox="1"/>
          <p:nvPr/>
        </p:nvSpPr>
        <p:spPr>
          <a:xfrm>
            <a:off x="2474412" y="8973823"/>
            <a:ext cx="17421726" cy="4031873"/>
          </a:xfrm>
          <a:prstGeom prst="rect">
            <a:avLst/>
          </a:prstGeom>
          <a:noFill/>
        </p:spPr>
        <p:txBody>
          <a:bodyPr wrap="square" rtlCol="0">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rPr>
              <a:t>합성곱 신경망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convolutional layer</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kernel</a:t>
            </a:r>
            <a:r>
              <a:rPr kumimoji="1" lang="en-US" altLang="ko-KR" sz="3200" dirty="0">
                <a:solidFill>
                  <a:srgbClr val="53585F"/>
                </a:solidFill>
                <a:latin typeface="Spoqa Han Sans Neo" panose="020B0500000000000000" pitchFamily="34" charset="-128"/>
                <a:ea typeface="Spoqa Han Sans Neo" panose="020B0500000000000000" pitchFamily="34" charset="-128"/>
              </a:rPr>
              <a:t>(receptive field)</a:t>
            </a:r>
            <a:r>
              <a:rPr kumimoji="1" lang="ko-KR" altLang="en-US" sz="3200" dirty="0">
                <a:solidFill>
                  <a:srgbClr val="53585F"/>
                </a:solidFill>
                <a:latin typeface="Spoqa Han Sans Neo" panose="020B0500000000000000" pitchFamily="34" charset="-128"/>
                <a:ea typeface="Spoqa Han Sans Neo" panose="020B0500000000000000" pitchFamily="34" charset="-128"/>
              </a:rPr>
              <a:t>에</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masking part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구현</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보다 단순 마스킹을 사용하기 때문에</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구현하기 쉽다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큰 크기라 하더라도 파라미터 수가 유지된다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(convolutional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shared weight)</a:t>
            </a:r>
          </a:p>
          <a:p>
            <a:pPr marL="457200" indent="-457200">
              <a:buFont typeface="Wingdings" pitchFamily="2" charset="2"/>
              <a:buChar char="à"/>
            </a:pP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자체가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GPU</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등에서 이미 많이 최적화가 되어있어</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computation cost</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적인 측면에서 효율적이다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à"/>
            </a:pPr>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receptive field</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제약을 거는 것이라 그 자체로 한계는 존재한다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(layer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수에 따라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linear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하게 증가한다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6" name="직사각형 5">
            <a:extLst>
              <a:ext uri="{FF2B5EF4-FFF2-40B4-BE49-F238E27FC236}">
                <a16:creationId xmlns:a16="http://schemas.microsoft.com/office/drawing/2014/main" id="{B9371C58-C642-7F45-8B01-B902A7606047}"/>
              </a:ext>
            </a:extLst>
          </p:cNvPr>
          <p:cNvSpPr/>
          <p:nvPr/>
        </p:nvSpPr>
        <p:spPr>
          <a:xfrm>
            <a:off x="15212464" y="5525437"/>
            <a:ext cx="8155536" cy="954107"/>
          </a:xfrm>
          <a:prstGeom prst="rect">
            <a:avLst/>
          </a:prstGeom>
        </p:spPr>
        <p:txBody>
          <a:bodyPr wrap="square">
            <a:spAutoFit/>
          </a:bodyPr>
          <a:lstStyle/>
          <a:p>
            <a:r>
              <a:rPr lang="en" altLang="ko-Kore-KR" sz="2800" dirty="0" err="1">
                <a:solidFill>
                  <a:srgbClr val="35444C"/>
                </a:solidFill>
                <a:latin typeface="Spoqa Han Sans Neo" panose="020B0500000000000000" pitchFamily="34" charset="-128"/>
                <a:ea typeface="Spoqa Han Sans Neo" panose="020B0500000000000000" pitchFamily="34" charset="-128"/>
              </a:rPr>
              <a:t>padded_x</a:t>
            </a:r>
            <a:r>
              <a:rPr lang="en" altLang="ko-Kore-KR" sz="2800" dirty="0">
                <a:solidFill>
                  <a:srgbClr val="35444C"/>
                </a:solidFill>
                <a:latin typeface="Spoqa Han Sans Neo" panose="020B0500000000000000" pitchFamily="34" charset="-128"/>
                <a:ea typeface="Spoqa Han Sans Neo" panose="020B0500000000000000" pitchFamily="34" charset="-128"/>
              </a:rPr>
              <a:t> </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35444C"/>
                </a:solidFill>
                <a:latin typeface="Spoqa Han Sans Neo" panose="020B0500000000000000" pitchFamily="34" charset="-128"/>
                <a:ea typeface="Spoqa Han Sans Neo" panose="020B0500000000000000" pitchFamily="34" charset="-128"/>
              </a:rPr>
              <a:t>pad</a:t>
            </a:r>
            <a:r>
              <a:rPr lang="en" altLang="ko-Kore-KR" sz="2800" dirty="0">
                <a:solidFill>
                  <a:srgbClr val="3D4FB2"/>
                </a:solidFill>
                <a:latin typeface="Spoqa Han Sans Neo" panose="020B0500000000000000" pitchFamily="34" charset="-128"/>
                <a:ea typeface="Spoqa Han Sans Neo" panose="020B0500000000000000" pitchFamily="34" charset="-128"/>
              </a:rPr>
              <a:t>(</a:t>
            </a:r>
            <a:r>
              <a:rPr lang="en" altLang="ko-Kore-KR" sz="2800" dirty="0">
                <a:solidFill>
                  <a:srgbClr val="35444C"/>
                </a:solidFill>
                <a:latin typeface="Spoqa Han Sans Neo" panose="020B0500000000000000" pitchFamily="34" charset="-128"/>
                <a:ea typeface="Spoqa Han Sans Neo" panose="020B0500000000000000" pitchFamily="34" charset="-128"/>
              </a:rPr>
              <a:t>x</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C43828"/>
                </a:solidFill>
                <a:latin typeface="Spoqa Han Sans Neo" panose="020B0500000000000000" pitchFamily="34" charset="-128"/>
                <a:ea typeface="Spoqa Han Sans Neo" panose="020B0500000000000000" pitchFamily="34" charset="-128"/>
              </a:rPr>
              <a:t>0</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C43828"/>
                </a:solidFill>
                <a:latin typeface="Spoqa Han Sans Neo" panose="020B0500000000000000" pitchFamily="34" charset="-128"/>
                <a:ea typeface="Spoqa Han Sans Neo" panose="020B0500000000000000" pitchFamily="34" charset="-128"/>
              </a:rPr>
              <a:t>0</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35444C"/>
                </a:solidFill>
                <a:latin typeface="Spoqa Han Sans Neo" panose="020B0500000000000000" pitchFamily="34" charset="-128"/>
                <a:ea typeface="Spoqa Han Sans Neo" panose="020B0500000000000000" pitchFamily="34" charset="-128"/>
              </a:rPr>
              <a:t>k </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C43828"/>
                </a:solidFill>
                <a:latin typeface="Spoqa Han Sans Neo" panose="020B0500000000000000" pitchFamily="34" charset="-128"/>
                <a:ea typeface="Spoqa Han Sans Neo" panose="020B0500000000000000" pitchFamily="34" charset="-128"/>
              </a:rPr>
              <a:t>1</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C43828"/>
                </a:solidFill>
                <a:latin typeface="Spoqa Han Sans Neo" panose="020B0500000000000000" pitchFamily="34" charset="-128"/>
                <a:ea typeface="Spoqa Han Sans Neo" panose="020B0500000000000000" pitchFamily="34" charset="-128"/>
              </a:rPr>
              <a:t>0</a:t>
            </a:r>
            <a:r>
              <a:rPr lang="en" altLang="ko-Kore-KR" sz="2800" dirty="0">
                <a:solidFill>
                  <a:srgbClr val="3D4FB2"/>
                </a:solidFill>
                <a:latin typeface="Spoqa Han Sans Neo" panose="020B0500000000000000" pitchFamily="34" charset="-128"/>
                <a:ea typeface="Spoqa Han Sans Neo" panose="020B0500000000000000" pitchFamily="34" charset="-128"/>
              </a:rPr>
              <a:t>)</a:t>
            </a:r>
            <a:r>
              <a:rPr lang="en-US" altLang="ko-KR" sz="2800" dirty="0">
                <a:solidFill>
                  <a:srgbClr val="3D4FB2"/>
                </a:solidFill>
                <a:latin typeface="Spoqa Han Sans Neo" panose="020B0500000000000000" pitchFamily="34" charset="-128"/>
                <a:ea typeface="Spoqa Han Sans Neo" panose="020B0500000000000000" pitchFamily="34" charset="-128"/>
              </a:rPr>
              <a:t>])</a:t>
            </a:r>
            <a:br>
              <a:rPr lang="en" altLang="ko-Kore-KR" sz="2800" dirty="0">
                <a:solidFill>
                  <a:srgbClr val="3D4FB2"/>
                </a:solidFill>
                <a:latin typeface="Spoqa Han Sans Neo" panose="020B0500000000000000" pitchFamily="34" charset="-128"/>
                <a:ea typeface="Spoqa Han Sans Neo" panose="020B0500000000000000" pitchFamily="34" charset="-128"/>
              </a:rPr>
            </a:br>
            <a:r>
              <a:rPr lang="en" altLang="ko-Kore-KR" sz="2800" dirty="0">
                <a:solidFill>
                  <a:srgbClr val="35444C"/>
                </a:solidFill>
                <a:latin typeface="Spoqa Han Sans Neo" panose="020B0500000000000000" pitchFamily="34" charset="-128"/>
                <a:ea typeface="Spoqa Han Sans Neo" panose="020B0500000000000000" pitchFamily="34" charset="-128"/>
              </a:rPr>
              <a:t>y </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35444C"/>
                </a:solidFill>
                <a:latin typeface="Spoqa Han Sans Neo" panose="020B0500000000000000" pitchFamily="34" charset="-128"/>
                <a:ea typeface="Spoqa Han Sans Neo" panose="020B0500000000000000" pitchFamily="34" charset="-128"/>
              </a:rPr>
              <a:t>conv1d</a:t>
            </a:r>
            <a:r>
              <a:rPr lang="en" altLang="ko-Kore-KR" sz="2800" dirty="0">
                <a:solidFill>
                  <a:srgbClr val="3D4FB2"/>
                </a:solidFill>
                <a:latin typeface="Spoqa Han Sans Neo" panose="020B0500000000000000" pitchFamily="34" charset="-128"/>
                <a:ea typeface="Spoqa Han Sans Neo" panose="020B0500000000000000" pitchFamily="34" charset="-128"/>
              </a:rPr>
              <a:t>(</a:t>
            </a:r>
            <a:r>
              <a:rPr lang="en" altLang="ko-Kore-KR" sz="2800" dirty="0" err="1">
                <a:solidFill>
                  <a:srgbClr val="35444C"/>
                </a:solidFill>
                <a:latin typeface="Spoqa Han Sans Neo" panose="020B0500000000000000" pitchFamily="34" charset="-128"/>
                <a:ea typeface="Spoqa Han Sans Neo" panose="020B0500000000000000" pitchFamily="34" charset="-128"/>
              </a:rPr>
              <a:t>padded_x</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35444C"/>
                </a:solidFill>
                <a:latin typeface="Spoqa Han Sans Neo" panose="020B0500000000000000" pitchFamily="34" charset="-128"/>
                <a:ea typeface="Spoqa Han Sans Neo" panose="020B0500000000000000" pitchFamily="34" charset="-128"/>
              </a:rPr>
              <a:t>kernel</a:t>
            </a:r>
            <a:r>
              <a:rPr lang="en" altLang="ko-Kore-KR" sz="2800" dirty="0">
                <a:solidFill>
                  <a:srgbClr val="3D4FB2"/>
                </a:solidFill>
                <a:latin typeface="Spoqa Han Sans Neo" panose="020B0500000000000000" pitchFamily="34" charset="-128"/>
                <a:ea typeface="Spoqa Han Sans Neo" panose="020B0500000000000000" pitchFamily="34" charset="-128"/>
              </a:rPr>
              <a:t>, </a:t>
            </a:r>
            <a:r>
              <a:rPr lang="en" altLang="ko-Kore-KR" sz="2800" dirty="0">
                <a:solidFill>
                  <a:srgbClr val="35444C"/>
                </a:solidFill>
                <a:latin typeface="Spoqa Han Sans Neo" panose="020B0500000000000000" pitchFamily="34" charset="-128"/>
                <a:ea typeface="Spoqa Han Sans Neo" panose="020B0500000000000000" pitchFamily="34" charset="-128"/>
              </a:rPr>
              <a:t>padding</a:t>
            </a:r>
            <a:r>
              <a:rPr lang="en" altLang="ko-Kore-KR" sz="2800" dirty="0">
                <a:solidFill>
                  <a:srgbClr val="3D4FB2"/>
                </a:solidFill>
                <a:latin typeface="Spoqa Han Sans Neo" panose="020B0500000000000000" pitchFamily="34" charset="-128"/>
                <a:ea typeface="Spoqa Han Sans Neo" panose="020B0500000000000000" pitchFamily="34" charset="-128"/>
              </a:rPr>
              <a:t>=</a:t>
            </a:r>
            <a:r>
              <a:rPr lang="en" altLang="ko-Kore-KR" sz="2800" dirty="0">
                <a:solidFill>
                  <a:srgbClr val="358C3A"/>
                </a:solidFill>
                <a:latin typeface="Spoqa Han Sans Neo" panose="020B0500000000000000" pitchFamily="34" charset="-128"/>
                <a:ea typeface="Spoqa Han Sans Neo" panose="020B0500000000000000" pitchFamily="34" charset="-128"/>
              </a:rPr>
              <a:t>'VALID’</a:t>
            </a:r>
            <a:r>
              <a:rPr lang="en" altLang="ko-Kore-KR" sz="2800" dirty="0">
                <a:solidFill>
                  <a:srgbClr val="3D4FB2"/>
                </a:solidFill>
                <a:latin typeface="Spoqa Han Sans Neo" panose="020B0500000000000000" pitchFamily="34" charset="-128"/>
                <a:ea typeface="Spoqa Han Sans Neo" panose="020B0500000000000000" pitchFamily="34" charset="-128"/>
              </a:rPr>
              <a:t>)</a:t>
            </a:r>
            <a:endParaRPr lang="en" altLang="ko-Kore-KR" sz="2800" dirty="0">
              <a:effectLst/>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53385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(1D) Convolution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WaveNet</a:t>
            </a:r>
            <a:r>
              <a:rPr lang="en-US" altLang="ko-KR" b="1" dirty="0"/>
              <a:t> (2016)</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5183118" y="12803960"/>
            <a:ext cx="12004314"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Oord, Aaron van den, et al. "</a:t>
            </a:r>
            <a:r>
              <a:rPr lang="en" altLang="ko-Kore-KR" dirty="0" err="1">
                <a:solidFill>
                  <a:srgbClr val="53585F"/>
                </a:solidFill>
                <a:latin typeface="Spoqa Han Sans Neo" panose="020B0500000000000000" pitchFamily="34" charset="-128"/>
                <a:ea typeface="Spoqa Han Sans Neo" panose="020B0500000000000000" pitchFamily="34" charset="-128"/>
              </a:rPr>
              <a:t>Wavenet</a:t>
            </a:r>
            <a:r>
              <a:rPr lang="en" altLang="ko-Kore-KR" dirty="0">
                <a:solidFill>
                  <a:srgbClr val="53585F"/>
                </a:solidFill>
                <a:latin typeface="Spoqa Han Sans Neo" panose="020B0500000000000000" pitchFamily="34" charset="-128"/>
                <a:ea typeface="Spoqa Han Sans Neo" panose="020B0500000000000000" pitchFamily="34" charset="-128"/>
              </a:rPr>
              <a:t>: A generative model for raw audio."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arXiv:1609.03499</a:t>
            </a:r>
            <a:r>
              <a:rPr lang="en" altLang="ko-Kore-KR" dirty="0">
                <a:solidFill>
                  <a:srgbClr val="53585F"/>
                </a:solidFill>
                <a:latin typeface="Spoqa Han Sans Neo" panose="020B0500000000000000" pitchFamily="34" charset="-128"/>
                <a:ea typeface="Spoqa Han Sans Neo" panose="020B0500000000000000" pitchFamily="34" charset="-128"/>
              </a:rPr>
              <a:t>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4" name="TextBox 3">
            <a:extLst>
              <a:ext uri="{FF2B5EF4-FFF2-40B4-BE49-F238E27FC236}">
                <a16:creationId xmlns:a16="http://schemas.microsoft.com/office/drawing/2014/main" id="{A0322F87-3147-2E4B-BD8D-54D5507DAEF9}"/>
              </a:ext>
            </a:extLst>
          </p:cNvPr>
          <p:cNvSpPr txBox="1"/>
          <p:nvPr/>
        </p:nvSpPr>
        <p:spPr>
          <a:xfrm>
            <a:off x="2474412" y="9377823"/>
            <a:ext cx="17421726" cy="2062103"/>
          </a:xfrm>
          <a:prstGeom prst="rect">
            <a:avLst/>
          </a:prstGeom>
          <a:noFill/>
        </p:spPr>
        <p:txBody>
          <a:bodyPr wrap="square" rtlCol="0">
            <a:spAutoFit/>
          </a:bodyPr>
          <a:lstStyle/>
          <a:p>
            <a:pPr marL="457200" indent="-457200">
              <a:buFont typeface="Arial" panose="020B0604020202020204" pitchFamily="34" charset="0"/>
              <a:buChar char="•"/>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Receptive field</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를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dilated convolution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으로 보완하였다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선형적으로 증가하는 것이 아닌</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exponential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dilation</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Arial" panose="020B0604020202020204" pitchFamily="34" charset="0"/>
              <a:buChar char="•"/>
            </a:pPr>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Arial" panose="020B0604020202020204" pitchFamily="34" charset="0"/>
              <a:buChar char="•"/>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Gated residual block</a:t>
            </a:r>
            <a:r>
              <a:rPr kumimoji="1" lang="en-US" altLang="ko-KR" sz="3200" dirty="0">
                <a:solidFill>
                  <a:srgbClr val="53585F"/>
                </a:solidFill>
                <a:latin typeface="Spoqa Han Sans Neo" panose="020B0500000000000000" pitchFamily="34" charset="-128"/>
                <a:ea typeface="Spoqa Han Sans Neo" panose="020B0500000000000000" pitchFamily="34" charset="-128"/>
              </a:rPr>
              <a:t>, skip-connection</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이용해 효율을 높였다 </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pic>
        <p:nvPicPr>
          <p:cNvPr id="35842" name="Picture 2">
            <a:extLst>
              <a:ext uri="{FF2B5EF4-FFF2-40B4-BE49-F238E27FC236}">
                <a16:creationId xmlns:a16="http://schemas.microsoft.com/office/drawing/2014/main" id="{6ED67AD2-32DB-F244-9A69-A0C4C0752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411" y="3726345"/>
            <a:ext cx="10401647" cy="47811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C41DEE9F-48D0-EE47-995E-E9572FEE43A2}"/>
              </a:ext>
            </a:extLst>
          </p:cNvPr>
          <p:cNvSpPr/>
          <p:nvPr/>
        </p:nvSpPr>
        <p:spPr>
          <a:xfrm>
            <a:off x="3864067" y="8514827"/>
            <a:ext cx="7123681" cy="369332"/>
          </a:xfrm>
          <a:prstGeom prst="rect">
            <a:avLst/>
          </a:prstGeom>
        </p:spPr>
        <p:txBody>
          <a:bodyPr wrap="none">
            <a:spAutoFit/>
          </a:bodyPr>
          <a:lstStyle/>
          <a:p>
            <a:r>
              <a:rPr lang="ko-Kore-KR" altLang="en-US" dirty="0"/>
              <a:t>https://deepmind.com/blog/article/wavenet-generative-model-raw-audio</a:t>
            </a:r>
          </a:p>
        </p:txBody>
      </p:sp>
      <p:pic>
        <p:nvPicPr>
          <p:cNvPr id="35844" name="Picture 4" descr="Overview of the residual block and the entire architecture.  ">
            <a:extLst>
              <a:ext uri="{FF2B5EF4-FFF2-40B4-BE49-F238E27FC236}">
                <a16:creationId xmlns:a16="http://schemas.microsoft.com/office/drawing/2014/main" id="{5E26EBEE-5C9A-FC43-B6D5-55F9A7006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918" y="3889823"/>
            <a:ext cx="9069357" cy="469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600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(2D) Convolution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PixelCNN</a:t>
            </a:r>
            <a:r>
              <a:rPr lang="en-US" altLang="ko-KR" b="1" dirty="0"/>
              <a:t> | Gated </a:t>
            </a:r>
            <a:r>
              <a:rPr lang="en-US" altLang="ko-KR" b="1" dirty="0" err="1"/>
              <a:t>PixelCNN</a:t>
            </a:r>
            <a:r>
              <a:rPr lang="en-US" altLang="ko-KR" b="1" dirty="0"/>
              <a:t> (2016)</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2787520" y="12614364"/>
            <a:ext cx="16795507"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Oord, Aaron van den, et al. "Conditional image generation with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decoders."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arXiv:1606.05328</a:t>
            </a:r>
            <a:r>
              <a:rPr lang="en" altLang="ko-Kore-KR" dirty="0">
                <a:solidFill>
                  <a:srgbClr val="53585F"/>
                </a:solidFill>
                <a:latin typeface="Spoqa Han Sans Neo" panose="020B0500000000000000" pitchFamily="34" charset="-128"/>
                <a:ea typeface="Spoqa Han Sans Neo" panose="020B0500000000000000" pitchFamily="34" charset="-128"/>
              </a:rPr>
              <a:t> (2016).</a:t>
            </a:r>
          </a:p>
          <a:p>
            <a:r>
              <a:rPr lang="en" altLang="ko-Kore-KR" dirty="0">
                <a:solidFill>
                  <a:srgbClr val="53585F"/>
                </a:solidFill>
                <a:latin typeface="Spoqa Han Sans Neo" panose="020B0500000000000000" pitchFamily="34" charset="-128"/>
                <a:ea typeface="Spoqa Han Sans Neo" panose="020B0500000000000000" pitchFamily="34" charset="-128"/>
              </a:rPr>
              <a:t>Van Oord, Aaron, </a:t>
            </a:r>
            <a:r>
              <a:rPr lang="en" altLang="ko-Kore-KR" dirty="0" err="1">
                <a:solidFill>
                  <a:srgbClr val="53585F"/>
                </a:solidFill>
                <a:latin typeface="Spoqa Han Sans Neo" panose="020B0500000000000000" pitchFamily="34" charset="-128"/>
                <a:ea typeface="Spoqa Han Sans Neo" panose="020B0500000000000000" pitchFamily="34" charset="-128"/>
              </a:rPr>
              <a:t>Nal</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 altLang="ko-Kore-KR" dirty="0" err="1">
                <a:solidFill>
                  <a:srgbClr val="53585F"/>
                </a:solidFill>
                <a:latin typeface="Spoqa Han Sans Neo" panose="020B0500000000000000" pitchFamily="34" charset="-128"/>
                <a:ea typeface="Spoqa Han Sans Neo" panose="020B0500000000000000" pitchFamily="34" charset="-128"/>
              </a:rPr>
              <a:t>Kalchbrenner</a:t>
            </a:r>
            <a:r>
              <a:rPr lang="en" altLang="ko-Kore-KR" dirty="0">
                <a:solidFill>
                  <a:srgbClr val="53585F"/>
                </a:solidFill>
                <a:latin typeface="Spoqa Han Sans Neo" panose="020B0500000000000000" pitchFamily="34" charset="-128"/>
                <a:ea typeface="Spoqa Han Sans Neo" panose="020B0500000000000000" pitchFamily="34" charset="-128"/>
              </a:rPr>
              <a:t>, and </a:t>
            </a:r>
            <a:r>
              <a:rPr lang="en" altLang="ko-Kore-KR" dirty="0" err="1">
                <a:solidFill>
                  <a:srgbClr val="53585F"/>
                </a:solidFill>
                <a:latin typeface="Spoqa Han Sans Neo" panose="020B0500000000000000" pitchFamily="34" charset="-128"/>
                <a:ea typeface="Spoqa Han Sans Neo" panose="020B0500000000000000" pitchFamily="34" charset="-128"/>
              </a:rPr>
              <a:t>Koray</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 altLang="ko-Kore-KR" dirty="0" err="1">
                <a:solidFill>
                  <a:srgbClr val="53585F"/>
                </a:solidFill>
                <a:latin typeface="Spoqa Han Sans Neo" panose="020B0500000000000000" pitchFamily="34" charset="-128"/>
                <a:ea typeface="Spoqa Han Sans Neo" panose="020B0500000000000000" pitchFamily="34" charset="-128"/>
              </a:rPr>
              <a:t>Kavukcuoglu</a:t>
            </a:r>
            <a:r>
              <a:rPr lang="en" altLang="ko-Kore-KR" dirty="0">
                <a:solidFill>
                  <a:srgbClr val="53585F"/>
                </a:solidFill>
                <a:latin typeface="Spoqa Han Sans Neo" panose="020B0500000000000000" pitchFamily="34" charset="-128"/>
                <a:ea typeface="Spoqa Han Sans Neo" panose="020B0500000000000000" pitchFamily="34" charset="-128"/>
              </a:rPr>
              <a:t>. "Pixel recurrent neural networks." International Conference on Machine Learning. PMLR, 2016</a:t>
            </a:r>
            <a:r>
              <a:rPr lang="en-US" altLang="ko-KR" dirty="0">
                <a:solidFill>
                  <a:srgbClr val="53585F"/>
                </a:solidFill>
                <a:latin typeface="Spoqa Han Sans Neo" panose="020B0500000000000000" pitchFamily="34" charset="-128"/>
                <a:ea typeface="Spoqa Han Sans Neo" panose="020B0500000000000000" pitchFamily="34" charset="-128"/>
              </a:rPr>
              <a:t>.</a:t>
            </a:r>
            <a:endParaRPr lang="en" altLang="ko-Kore-KR" dirty="0">
              <a:solidFill>
                <a:srgbClr val="53585F"/>
              </a:solidFill>
              <a:latin typeface="Spoqa Han Sans Neo" panose="020B0500000000000000" pitchFamily="34" charset="-128"/>
              <a:ea typeface="Spoqa Han Sans Neo" panose="020B0500000000000000" pitchFamily="34" charset="-128"/>
            </a:endParaRPr>
          </a:p>
        </p:txBody>
      </p:sp>
      <p:sp>
        <p:nvSpPr>
          <p:cNvPr id="4" name="TextBox 3">
            <a:extLst>
              <a:ext uri="{FF2B5EF4-FFF2-40B4-BE49-F238E27FC236}">
                <a16:creationId xmlns:a16="http://schemas.microsoft.com/office/drawing/2014/main" id="{A0322F87-3147-2E4B-BD8D-54D5507DAEF9}"/>
              </a:ext>
            </a:extLst>
          </p:cNvPr>
          <p:cNvSpPr txBox="1"/>
          <p:nvPr/>
        </p:nvSpPr>
        <p:spPr>
          <a:xfrm>
            <a:off x="2474411" y="3120889"/>
            <a:ext cx="17421726" cy="1569660"/>
          </a:xfrm>
          <a:prstGeom prst="rect">
            <a:avLst/>
          </a:prstGeom>
          <a:noFill/>
        </p:spPr>
        <p:txBody>
          <a:bodyPr wrap="square" rtlCol="0">
            <a:spAutoFit/>
          </a:bodyPr>
          <a:lstStyle/>
          <a:p>
            <a:pPr marL="457200" indent="-457200">
              <a:buFont typeface="Arial" panose="020B0604020202020204" pitchFamily="34" charset="0"/>
              <a:buChar char="•"/>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이미지를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1D</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flatten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할 수 있지만</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2D</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spatial</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한 정보를 잃을 수 있다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marL="457200" indent="-457200">
              <a:buFont typeface="Arial" panose="020B0604020202020204" pitchFamily="34" charset="0"/>
              <a:buChar char="•"/>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2D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이미지를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mask</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하여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order</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를 지킬 수 있을까</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Auto-regressive ordering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정한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mask</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쓰자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Pixel CNN</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131FD884-DD8B-1A45-B074-3F6ADDEFB577}"/>
              </a:ext>
            </a:extLst>
          </p:cNvPr>
          <p:cNvPicPr>
            <a:picLocks noChangeAspect="1"/>
          </p:cNvPicPr>
          <p:nvPr/>
        </p:nvPicPr>
        <p:blipFill>
          <a:blip r:embed="rId4"/>
          <a:stretch>
            <a:fillRect/>
          </a:stretch>
        </p:blipFill>
        <p:spPr>
          <a:xfrm>
            <a:off x="2474411" y="4779680"/>
            <a:ext cx="11792513" cy="5879740"/>
          </a:xfrm>
          <a:prstGeom prst="rect">
            <a:avLst/>
          </a:prstGeom>
        </p:spPr>
      </p:pic>
      <p:pic>
        <p:nvPicPr>
          <p:cNvPr id="5" name="그림 4">
            <a:extLst>
              <a:ext uri="{FF2B5EF4-FFF2-40B4-BE49-F238E27FC236}">
                <a16:creationId xmlns:a16="http://schemas.microsoft.com/office/drawing/2014/main" id="{1A029826-CB0D-2C43-AAB8-8D542BBE12D3}"/>
              </a:ext>
            </a:extLst>
          </p:cNvPr>
          <p:cNvPicPr>
            <a:picLocks noChangeAspect="1"/>
          </p:cNvPicPr>
          <p:nvPr/>
        </p:nvPicPr>
        <p:blipFill>
          <a:blip r:embed="rId5"/>
          <a:stretch>
            <a:fillRect/>
          </a:stretch>
        </p:blipFill>
        <p:spPr>
          <a:xfrm>
            <a:off x="14580034" y="4757396"/>
            <a:ext cx="3716089" cy="5902024"/>
          </a:xfrm>
          <a:prstGeom prst="rect">
            <a:avLst/>
          </a:prstGeom>
        </p:spPr>
      </p:pic>
      <p:sp>
        <p:nvSpPr>
          <p:cNvPr id="17" name="직사각형 16">
            <a:extLst>
              <a:ext uri="{FF2B5EF4-FFF2-40B4-BE49-F238E27FC236}">
                <a16:creationId xmlns:a16="http://schemas.microsoft.com/office/drawing/2014/main" id="{06104BDC-794F-5B44-BD4C-601ED1ADEB20}"/>
              </a:ext>
            </a:extLst>
          </p:cNvPr>
          <p:cNvSpPr/>
          <p:nvPr/>
        </p:nvSpPr>
        <p:spPr>
          <a:xfrm>
            <a:off x="3536747" y="11099619"/>
            <a:ext cx="14526864" cy="1077218"/>
          </a:xfrm>
          <a:prstGeom prst="rect">
            <a:avLst/>
          </a:prstGeom>
        </p:spPr>
        <p:txBody>
          <a:bodyPr wrap="square">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rPr>
              <a:t>한가지 문제는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blind spot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이 생길 수 있다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Horizontal stack</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Vertical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 부분을 나누고</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두개의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stream</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결합할 수 있다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Gated </a:t>
            </a:r>
            <a:r>
              <a:rPr kumimoji="1" lang="en-US" altLang="ko-Kore-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PixelCNN</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ko-Kore-KR" altLang="en-US" sz="3200" dirty="0">
              <a:solidFill>
                <a:srgbClr val="53585F"/>
              </a:solidFill>
            </a:endParaRPr>
          </a:p>
        </p:txBody>
      </p:sp>
    </p:spTree>
    <p:extLst>
      <p:ext uri="{BB962C8B-B14F-4D97-AF65-F5344CB8AC3E}">
        <p14:creationId xmlns:p14="http://schemas.microsoft.com/office/powerpoint/2010/main" val="4051038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(2D) Convolution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PixelCNN</a:t>
            </a:r>
            <a:r>
              <a:rPr lang="en-US" altLang="ko-KR" b="1" dirty="0"/>
              <a:t> | Gated </a:t>
            </a:r>
            <a:r>
              <a:rPr lang="en-US" altLang="ko-KR" b="1" dirty="0" err="1"/>
              <a:t>PixelCNN</a:t>
            </a:r>
            <a:r>
              <a:rPr lang="en-US" altLang="ko-KR" b="1" dirty="0"/>
              <a:t> (2016)</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2787520" y="12614364"/>
            <a:ext cx="16795507"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Oord, Aaron van den, et al. "Conditional image generation with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decoders."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arXiv:1606.05328</a:t>
            </a:r>
            <a:r>
              <a:rPr lang="en" altLang="ko-Kore-KR" dirty="0">
                <a:solidFill>
                  <a:srgbClr val="53585F"/>
                </a:solidFill>
                <a:latin typeface="Spoqa Han Sans Neo" panose="020B0500000000000000" pitchFamily="34" charset="-128"/>
                <a:ea typeface="Spoqa Han Sans Neo" panose="020B0500000000000000" pitchFamily="34" charset="-128"/>
              </a:rPr>
              <a:t> (2016).</a:t>
            </a:r>
          </a:p>
          <a:p>
            <a:r>
              <a:rPr lang="en" altLang="ko-Kore-KR" dirty="0">
                <a:solidFill>
                  <a:srgbClr val="53585F"/>
                </a:solidFill>
                <a:latin typeface="Spoqa Han Sans Neo" panose="020B0500000000000000" pitchFamily="34" charset="-128"/>
                <a:ea typeface="Spoqa Han Sans Neo" panose="020B0500000000000000" pitchFamily="34" charset="-128"/>
              </a:rPr>
              <a:t>Van Oord, Aaron, </a:t>
            </a:r>
            <a:r>
              <a:rPr lang="en" altLang="ko-Kore-KR" dirty="0" err="1">
                <a:solidFill>
                  <a:srgbClr val="53585F"/>
                </a:solidFill>
                <a:latin typeface="Spoqa Han Sans Neo" panose="020B0500000000000000" pitchFamily="34" charset="-128"/>
                <a:ea typeface="Spoqa Han Sans Neo" panose="020B0500000000000000" pitchFamily="34" charset="-128"/>
              </a:rPr>
              <a:t>Nal</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 altLang="ko-Kore-KR" dirty="0" err="1">
                <a:solidFill>
                  <a:srgbClr val="53585F"/>
                </a:solidFill>
                <a:latin typeface="Spoqa Han Sans Neo" panose="020B0500000000000000" pitchFamily="34" charset="-128"/>
                <a:ea typeface="Spoqa Han Sans Neo" panose="020B0500000000000000" pitchFamily="34" charset="-128"/>
              </a:rPr>
              <a:t>Kalchbrenner</a:t>
            </a:r>
            <a:r>
              <a:rPr lang="en" altLang="ko-Kore-KR" dirty="0">
                <a:solidFill>
                  <a:srgbClr val="53585F"/>
                </a:solidFill>
                <a:latin typeface="Spoqa Han Sans Neo" panose="020B0500000000000000" pitchFamily="34" charset="-128"/>
                <a:ea typeface="Spoqa Han Sans Neo" panose="020B0500000000000000" pitchFamily="34" charset="-128"/>
              </a:rPr>
              <a:t>, and </a:t>
            </a:r>
            <a:r>
              <a:rPr lang="en" altLang="ko-Kore-KR" dirty="0" err="1">
                <a:solidFill>
                  <a:srgbClr val="53585F"/>
                </a:solidFill>
                <a:latin typeface="Spoqa Han Sans Neo" panose="020B0500000000000000" pitchFamily="34" charset="-128"/>
                <a:ea typeface="Spoqa Han Sans Neo" panose="020B0500000000000000" pitchFamily="34" charset="-128"/>
              </a:rPr>
              <a:t>Koray</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 altLang="ko-Kore-KR" dirty="0" err="1">
                <a:solidFill>
                  <a:srgbClr val="53585F"/>
                </a:solidFill>
                <a:latin typeface="Spoqa Han Sans Neo" panose="020B0500000000000000" pitchFamily="34" charset="-128"/>
                <a:ea typeface="Spoqa Han Sans Neo" panose="020B0500000000000000" pitchFamily="34" charset="-128"/>
              </a:rPr>
              <a:t>Kavukcuoglu</a:t>
            </a:r>
            <a:r>
              <a:rPr lang="en" altLang="ko-Kore-KR" dirty="0">
                <a:solidFill>
                  <a:srgbClr val="53585F"/>
                </a:solidFill>
                <a:latin typeface="Spoqa Han Sans Neo" panose="020B0500000000000000" pitchFamily="34" charset="-128"/>
                <a:ea typeface="Spoqa Han Sans Neo" panose="020B0500000000000000" pitchFamily="34" charset="-128"/>
              </a:rPr>
              <a:t>. "Pixel recurrent neural networks." International Conference on Machine Learning. PMLR, 2016</a:t>
            </a:r>
            <a:r>
              <a:rPr lang="en-US" altLang="ko-KR" dirty="0">
                <a:solidFill>
                  <a:srgbClr val="53585F"/>
                </a:solidFill>
                <a:latin typeface="Spoqa Han Sans Neo" panose="020B0500000000000000" pitchFamily="34" charset="-128"/>
                <a:ea typeface="Spoqa Han Sans Neo" panose="020B0500000000000000" pitchFamily="34" charset="-128"/>
              </a:rPr>
              <a:t>.</a:t>
            </a:r>
            <a:endParaRPr lang="en" altLang="ko-Kore-KR" dirty="0">
              <a:solidFill>
                <a:srgbClr val="53585F"/>
              </a:solidFill>
              <a:latin typeface="Spoqa Han Sans Neo" panose="020B0500000000000000" pitchFamily="34" charset="-128"/>
              <a:ea typeface="Spoqa Han Sans Neo" panose="020B0500000000000000" pitchFamily="34" charset="-128"/>
            </a:endParaRPr>
          </a:p>
        </p:txBody>
      </p:sp>
      <p:sp>
        <p:nvSpPr>
          <p:cNvPr id="17" name="직사각형 16">
            <a:extLst>
              <a:ext uri="{FF2B5EF4-FFF2-40B4-BE49-F238E27FC236}">
                <a16:creationId xmlns:a16="http://schemas.microsoft.com/office/drawing/2014/main" id="{06104BDC-794F-5B44-BD4C-601ED1ADEB20}"/>
              </a:ext>
            </a:extLst>
          </p:cNvPr>
          <p:cNvSpPr/>
          <p:nvPr/>
        </p:nvSpPr>
        <p:spPr>
          <a:xfrm>
            <a:off x="2550252" y="4905128"/>
            <a:ext cx="15063980" cy="5509200"/>
          </a:xfrm>
          <a:prstGeom prst="rect">
            <a:avLst/>
          </a:prstGeom>
        </p:spPr>
        <p:txBody>
          <a:bodyPr wrap="square">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rPr>
              <a:t>한가지 문제는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blind spot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이 생길 수 있다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Horizontal stack</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Vertical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 부분을 나누고</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두개의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stream</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결합할 수 있다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Gated </a:t>
            </a:r>
            <a:r>
              <a:rPr kumimoji="1" lang="en-US" altLang="ko-Kore-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PixelCNN</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개의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layer</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stack</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사용하여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blind spot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없앤다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 altLang="ko-Kore-KR" sz="3200" b="1" dirty="0">
                <a:solidFill>
                  <a:srgbClr val="53585F"/>
                </a:solidFill>
                <a:latin typeface="Spoqa Han Sans Neo Bold" panose="020B0500000000000000" pitchFamily="34" charset="-128"/>
                <a:ea typeface="Spoqa Han Sans Neo Bold" panose="020B0500000000000000" pitchFamily="34" charset="-128"/>
              </a:rPr>
              <a:t>Horizontal Stack</a:t>
            </a:r>
            <a:r>
              <a:rPr lang="en" altLang="ko-Kore-KR" sz="3200" dirty="0">
                <a:solidFill>
                  <a:srgbClr val="53585F"/>
                </a:solidFill>
                <a:latin typeface="Spoqa Han Sans Neo" panose="020B0500000000000000" pitchFamily="34" charset="-128"/>
                <a:ea typeface="Spoqa Han Sans Neo" panose="020B0500000000000000" pitchFamily="34" charset="-128"/>
              </a:rPr>
              <a:t> : </a:t>
            </a:r>
            <a:r>
              <a:rPr lang="ko-KR" altLang="en-US" sz="3200" dirty="0">
                <a:solidFill>
                  <a:srgbClr val="53585F"/>
                </a:solidFill>
                <a:latin typeface="Spoqa Han Sans Neo" panose="020B0500000000000000" pitchFamily="34" charset="-128"/>
                <a:ea typeface="Spoqa Han Sans Neo" panose="020B0500000000000000" pitchFamily="34" charset="-128"/>
              </a:rPr>
              <a:t>현재 행을 기준으로 조절하여 </a:t>
            </a:r>
            <a:r>
              <a:rPr lang="en-US" altLang="ko-KR" sz="3200" dirty="0">
                <a:solidFill>
                  <a:srgbClr val="53585F"/>
                </a:solidFill>
                <a:latin typeface="Spoqa Han Sans Neo" panose="020B0500000000000000" pitchFamily="34" charset="-128"/>
                <a:ea typeface="Spoqa Han Sans Neo" panose="020B0500000000000000" pitchFamily="34" charset="-128"/>
              </a:rPr>
              <a:t>horizontal stack </a:t>
            </a:r>
            <a:r>
              <a:rPr lang="ko-KR" altLang="en-US" sz="3200" dirty="0">
                <a:solidFill>
                  <a:srgbClr val="53585F"/>
                </a:solidFill>
                <a:latin typeface="Spoqa Han Sans Neo" panose="020B0500000000000000" pitchFamily="34" charset="-128"/>
                <a:ea typeface="Spoqa Han Sans Neo" panose="020B0500000000000000" pitchFamily="34" charset="-128"/>
              </a:rPr>
              <a:t>뿐만 아니라 이전 레이어의 출력도 입력으로 사용</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r>
              <a:rPr lang="en" altLang="ko-Kore-KR" sz="3200" b="1" dirty="0">
                <a:solidFill>
                  <a:srgbClr val="53585F"/>
                </a:solidFill>
                <a:latin typeface="Spoqa Han Sans Neo Bold" panose="020B0500000000000000" pitchFamily="34" charset="-128"/>
                <a:ea typeface="Spoqa Han Sans Neo Bold" panose="020B0500000000000000" pitchFamily="34" charset="-128"/>
              </a:rPr>
              <a:t>Vertical Stack</a:t>
            </a:r>
            <a:r>
              <a:rPr lang="en" altLang="ko-Kore-KR" sz="3200" dirty="0">
                <a:solidFill>
                  <a:srgbClr val="53585F"/>
                </a:solidFill>
                <a:latin typeface="Spoqa Han Sans Neo" panose="020B0500000000000000" pitchFamily="34" charset="-128"/>
                <a:ea typeface="Spoqa Han Sans Neo" panose="020B0500000000000000" pitchFamily="34" charset="-128"/>
              </a:rPr>
              <a:t> : </a:t>
            </a:r>
            <a:r>
              <a:rPr lang="ko-KR" altLang="en-US" sz="3200" dirty="0">
                <a:solidFill>
                  <a:srgbClr val="53585F"/>
                </a:solidFill>
                <a:latin typeface="Spoqa Han Sans Neo" panose="020B0500000000000000" pitchFamily="34" charset="-128"/>
                <a:ea typeface="Spoqa Han Sans Neo" panose="020B0500000000000000" pitchFamily="34" charset="-128"/>
              </a:rPr>
              <a:t>현재 픽셀 부분 윗부분의 모든 행</a:t>
            </a:r>
            <a:r>
              <a:rPr lang="en-US" altLang="ko-KR" sz="3200" dirty="0">
                <a:solidFill>
                  <a:srgbClr val="53585F"/>
                </a:solidFill>
                <a:latin typeface="Spoqa Han Sans Neo" panose="020B0500000000000000" pitchFamily="34" charset="-128"/>
                <a:ea typeface="Spoqa Han Sans Neo" panose="020B0500000000000000" pitchFamily="34" charset="-128"/>
              </a:rPr>
              <a:t>(row)</a:t>
            </a:r>
            <a:r>
              <a:rPr lang="ko-KR" altLang="en-US" sz="3200" dirty="0">
                <a:solidFill>
                  <a:srgbClr val="53585F"/>
                </a:solidFill>
                <a:latin typeface="Spoqa Han Sans Neo" panose="020B0500000000000000" pitchFamily="34" charset="-128"/>
                <a:ea typeface="Spoqa Han Sans Neo" panose="020B0500000000000000" pitchFamily="34" charset="-128"/>
              </a:rPr>
              <a:t>에 </a:t>
            </a:r>
            <a:r>
              <a:rPr lang="en-US" altLang="ko-KR" sz="3200" dirty="0">
                <a:solidFill>
                  <a:srgbClr val="53585F"/>
                </a:solidFill>
                <a:latin typeface="Spoqa Han Sans Neo" panose="020B0500000000000000" pitchFamily="34" charset="-128"/>
                <a:ea typeface="Spoqa Han Sans Neo" panose="020B0500000000000000" pitchFamily="34" charset="-128"/>
              </a:rPr>
              <a:t>mask </a:t>
            </a:r>
            <a:r>
              <a:rPr lang="ko-KR" altLang="en-US" sz="3200" dirty="0">
                <a:solidFill>
                  <a:srgbClr val="53585F"/>
                </a:solidFill>
                <a:latin typeface="Spoqa Han Sans Neo" panose="020B0500000000000000" pitchFamily="34" charset="-128"/>
                <a:ea typeface="Spoqa Han Sans Neo" panose="020B0500000000000000" pitchFamily="34" charset="-128"/>
              </a:rPr>
              <a:t>없이 적용한다</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이</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출력물이 </a:t>
            </a:r>
            <a:r>
              <a:rPr lang="en-US" altLang="ko-KR" sz="3200" dirty="0">
                <a:solidFill>
                  <a:srgbClr val="53585F"/>
                </a:solidFill>
                <a:latin typeface="Spoqa Han Sans Neo" panose="020B0500000000000000" pitchFamily="34" charset="-128"/>
                <a:ea typeface="Spoqa Han Sans Neo" panose="020B0500000000000000" pitchFamily="34" charset="-128"/>
              </a:rPr>
              <a:t>horizontal stack</a:t>
            </a:r>
            <a:r>
              <a:rPr lang="ko-KR" altLang="en-US" sz="3200" dirty="0">
                <a:solidFill>
                  <a:srgbClr val="53585F"/>
                </a:solidFill>
                <a:latin typeface="Spoqa Han Sans Neo" panose="020B0500000000000000" pitchFamily="34" charset="-128"/>
                <a:ea typeface="Spoqa Han Sans Neo" panose="020B0500000000000000" pitchFamily="34" charset="-128"/>
              </a:rPr>
              <a:t>에 공급되고</a:t>
            </a:r>
            <a:r>
              <a:rPr lang="en-US" altLang="ko-KR" sz="3200" dirty="0">
                <a:solidFill>
                  <a:srgbClr val="53585F"/>
                </a:solidFill>
                <a:latin typeface="Spoqa Han Sans Neo" panose="020B0500000000000000" pitchFamily="34" charset="-128"/>
                <a:ea typeface="Spoqa Han Sans Neo" panose="020B0500000000000000" pitchFamily="34" charset="-128"/>
              </a:rPr>
              <a:t> receptive field</a:t>
            </a:r>
            <a:r>
              <a:rPr lang="ko-KR" altLang="en-US" sz="3200" dirty="0">
                <a:solidFill>
                  <a:srgbClr val="53585F"/>
                </a:solidFill>
                <a:latin typeface="Spoqa Han Sans Neo" panose="020B0500000000000000" pitchFamily="34" charset="-128"/>
                <a:ea typeface="Spoqa Han Sans Neo" panose="020B0500000000000000" pitchFamily="34" charset="-128"/>
              </a:rPr>
              <a:t>가 직사각형 형태로 계속 커진다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ko-Kore-KR" altLang="en-US" sz="3200" dirty="0">
              <a:solidFill>
                <a:srgbClr val="53585F"/>
              </a:solidFill>
            </a:endParaRPr>
          </a:p>
        </p:txBody>
      </p:sp>
      <p:pic>
        <p:nvPicPr>
          <p:cNvPr id="15" name="그림 14">
            <a:extLst>
              <a:ext uri="{FF2B5EF4-FFF2-40B4-BE49-F238E27FC236}">
                <a16:creationId xmlns:a16="http://schemas.microsoft.com/office/drawing/2014/main" id="{6F1048D4-EC57-B345-AEE1-2B9E398CB9BD}"/>
              </a:ext>
            </a:extLst>
          </p:cNvPr>
          <p:cNvPicPr>
            <a:picLocks noChangeAspect="1"/>
          </p:cNvPicPr>
          <p:nvPr/>
        </p:nvPicPr>
        <p:blipFill rotWithShape="1">
          <a:blip r:embed="rId4"/>
          <a:srcRect l="67577" b="38051"/>
          <a:stretch/>
        </p:blipFill>
        <p:spPr>
          <a:xfrm>
            <a:off x="18985832" y="3528466"/>
            <a:ext cx="5396581" cy="5140990"/>
          </a:xfrm>
          <a:prstGeom prst="rect">
            <a:avLst/>
          </a:prstGeom>
        </p:spPr>
      </p:pic>
    </p:spTree>
    <p:extLst>
      <p:ext uri="{BB962C8B-B14F-4D97-AF65-F5344CB8AC3E}">
        <p14:creationId xmlns:p14="http://schemas.microsoft.com/office/powerpoint/2010/main" val="310128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(2D) Convolution</a:t>
            </a:r>
          </a:p>
          <a:p>
            <a:pPr>
              <a:spcBef>
                <a:spcPts val="1000"/>
              </a:spcBef>
              <a:defRPr sz="3000" spc="-59">
                <a:latin typeface="SpoqaHanSans-Bold"/>
                <a:ea typeface="SpoqaHanSans-Bold"/>
                <a:cs typeface="SpoqaHanSans-Bold"/>
                <a:sym typeface="SpoqaHanSans-Bold"/>
              </a:defRPr>
            </a:pPr>
            <a:r>
              <a:rPr lang="en-US" altLang="ko-KR" b="1" dirty="0"/>
              <a:t>- Gated </a:t>
            </a:r>
            <a:r>
              <a:rPr lang="en-US" altLang="ko-KR" b="1" dirty="0" err="1"/>
              <a:t>PixelCNN</a:t>
            </a:r>
            <a:r>
              <a:rPr lang="en-US" altLang="ko-KR" b="1" dirty="0"/>
              <a:t> (2016)</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2944076" y="12781103"/>
            <a:ext cx="16795507" cy="369332"/>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Oord, Aaron van den, et al. "Conditional image generation with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decoders."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arXiv:1606.05328</a:t>
            </a:r>
            <a:r>
              <a:rPr lang="en" altLang="ko-Kore-KR" dirty="0">
                <a:solidFill>
                  <a:srgbClr val="53585F"/>
                </a:solidFill>
                <a:latin typeface="Spoqa Han Sans Neo" panose="020B0500000000000000" pitchFamily="34" charset="-128"/>
                <a:ea typeface="Spoqa Han Sans Neo" panose="020B0500000000000000" pitchFamily="34" charset="-128"/>
              </a:rPr>
              <a:t> (2016).</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06104BDC-794F-5B44-BD4C-601ED1ADEB20}"/>
                  </a:ext>
                </a:extLst>
              </p:cNvPr>
              <p:cNvSpPr/>
              <p:nvPr/>
            </p:nvSpPr>
            <p:spPr>
              <a:xfrm>
                <a:off x="1563757" y="9930299"/>
                <a:ext cx="18175826" cy="1921936"/>
              </a:xfrm>
              <a:prstGeom prst="rect">
                <a:avLst/>
              </a:prstGeom>
            </p:spPr>
            <p:txBody>
              <a:bodyPr wrap="square">
                <a:spAutoFit/>
              </a:bodyPr>
              <a:lstStyle/>
              <a:p>
                <a:r>
                  <a:rPr lang="ko-Kore-KR" altLang="en-US" sz="3200" b="0" dirty="0">
                    <a:solidFill>
                      <a:srgbClr val="53585F"/>
                    </a:solidFill>
                    <a:latin typeface="Spoqa Han Sans Neo" panose="020B0500000000000000" pitchFamily="34" charset="-128"/>
                    <a:ea typeface="Spoqa Han Sans Neo" panose="020B0500000000000000" pitchFamily="34" charset="-128"/>
                  </a:rPr>
                  <a:t>위 이미지는 </a:t>
                </a:r>
                <a:r>
                  <a:rPr lang="en-US" altLang="ko-Kore-KR" sz="3200" dirty="0">
                    <a:solidFill>
                      <a:srgbClr val="53585F"/>
                    </a:solidFill>
                    <a:latin typeface="Spoqa Han Sans Neo" panose="020B0500000000000000" pitchFamily="34" charset="-128"/>
                    <a:ea typeface="Spoqa Han Sans Neo" panose="020B0500000000000000" pitchFamily="34" charset="-128"/>
                  </a:rPr>
                  <a:t>Gated </a:t>
                </a:r>
                <a:r>
                  <a:rPr lang="en-US" altLang="ko-Kore-KR" sz="3200" dirty="0" err="1">
                    <a:solidFill>
                      <a:srgbClr val="53585F"/>
                    </a:solidFill>
                    <a:latin typeface="Spoqa Han Sans Neo" panose="020B0500000000000000" pitchFamily="34" charset="-128"/>
                    <a:ea typeface="Spoqa Han Sans Neo" panose="020B0500000000000000" pitchFamily="34" charset="-128"/>
                  </a:rPr>
                  <a:t>ConvNet</a:t>
                </a:r>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ko-Kore-KR" altLang="en-US" sz="3200" dirty="0">
                    <a:solidFill>
                      <a:srgbClr val="53585F"/>
                    </a:solidFill>
                    <a:latin typeface="Spoqa Han Sans Neo" panose="020B0500000000000000" pitchFamily="34" charset="-128"/>
                    <a:ea typeface="Spoqa Han Sans Neo" panose="020B0500000000000000" pitchFamily="34" charset="-128"/>
                  </a:rPr>
                  <a:t>의 </a:t>
                </a:r>
                <a:r>
                  <a:rPr lang="en-US" altLang="ko-Kore-KR" sz="3200" dirty="0">
                    <a:solidFill>
                      <a:srgbClr val="53585F"/>
                    </a:solidFill>
                    <a:latin typeface="Spoqa Han Sans Neo" panose="020B0500000000000000" pitchFamily="34" charset="-128"/>
                    <a:ea typeface="Spoqa Han Sans Neo" panose="020B0500000000000000" pitchFamily="34" charset="-128"/>
                  </a:rPr>
                  <a:t>layer </a:t>
                </a:r>
                <a:r>
                  <a:rPr lang="ko-Kore-KR" altLang="en-US" sz="3200" dirty="0">
                    <a:solidFill>
                      <a:srgbClr val="53585F"/>
                    </a:solidFill>
                    <a:latin typeface="Spoqa Han Sans Neo" panose="020B0500000000000000" pitchFamily="34" charset="-128"/>
                    <a:ea typeface="Spoqa Han Sans Neo" panose="020B0500000000000000" pitchFamily="34" charset="-128"/>
                  </a:rPr>
                  <a:t>이다</a:t>
                </a:r>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en-US" altLang="ko-Kore-KR" sz="3200" dirty="0">
                    <a:solidFill>
                      <a:srgbClr val="53585F"/>
                    </a:solidFill>
                  </a:rPr>
                  <a:t>feature map</a:t>
                </a:r>
                <a:r>
                  <a:rPr lang="ko-Kore-KR" altLang="en-US" sz="3200" dirty="0">
                    <a:solidFill>
                      <a:srgbClr val="53585F"/>
                    </a:solidFill>
                  </a:rPr>
                  <a:t>을 </a:t>
                </a:r>
                <a:r>
                  <a:rPr lang="en-US" altLang="ko-KR" sz="3200" dirty="0">
                    <a:solidFill>
                      <a:srgbClr val="53585F"/>
                    </a:solidFill>
                  </a:rPr>
                  <a:t>2</a:t>
                </a:r>
                <a:r>
                  <a:rPr lang="ko-KR" altLang="en-US" sz="3200" dirty="0">
                    <a:solidFill>
                      <a:srgbClr val="53585F"/>
                    </a:solidFill>
                  </a:rPr>
                  <a:t>개의 </a:t>
                </a:r>
                <a:r>
                  <a:rPr lang="en-US" altLang="ko-Kore-KR" sz="3200" dirty="0">
                    <a:solidFill>
                      <a:srgbClr val="53585F"/>
                    </a:solidFill>
                  </a:rPr>
                  <a:t>p </a:t>
                </a:r>
                <a:r>
                  <a:rPr lang="ko-Kore-KR" altLang="en-US" sz="3200" dirty="0">
                    <a:solidFill>
                      <a:srgbClr val="53585F"/>
                    </a:solidFill>
                  </a:rPr>
                  <a:t>그룹으로 나누고 다른 </a:t>
                </a:r>
                <a:r>
                  <a:rPr lang="en-US" altLang="ko-Kore-KR" sz="3200" dirty="0">
                    <a:solidFill>
                      <a:srgbClr val="53585F"/>
                    </a:solidFill>
                  </a:rPr>
                  <a:t>activation</a:t>
                </a:r>
                <a:r>
                  <a:rPr lang="ko-Kore-KR" altLang="en-US" sz="3200" dirty="0">
                    <a:solidFill>
                      <a:srgbClr val="53585F"/>
                    </a:solidFill>
                  </a:rPr>
                  <a:t>을 취한 뒤 결합한다</a:t>
                </a:r>
                <a:r>
                  <a:rPr lang="en-US" altLang="ko-Kore-KR" sz="3200" dirty="0">
                    <a:solidFill>
                      <a:srgbClr val="53585F"/>
                    </a:solidFill>
                  </a:rPr>
                  <a:t>.</a:t>
                </a:r>
                <a:endParaRPr lang="en-US" altLang="ko-Kore-KR" sz="3200" b="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lang="en-US" altLang="ko-Kore-KR" sz="3200" b="0" i="1" smtClean="0">
                          <a:solidFill>
                            <a:srgbClr val="53585F"/>
                          </a:solidFill>
                          <a:latin typeface="Cambria Math" panose="02040503050406030204" pitchFamily="18" charset="0"/>
                        </a:rPr>
                        <m:t>𝑦</m:t>
                      </m:r>
                      <m:r>
                        <a:rPr lang="en-US" altLang="ko-Kore-KR" sz="3200" b="0" i="1" smtClean="0">
                          <a:solidFill>
                            <a:srgbClr val="53585F"/>
                          </a:solidFill>
                          <a:latin typeface="Cambria Math" panose="02040503050406030204" pitchFamily="18" charset="0"/>
                        </a:rPr>
                        <m:t>=</m:t>
                      </m:r>
                      <m:func>
                        <m:funcPr>
                          <m:ctrlPr>
                            <a:rPr lang="en-US" altLang="ko-Kore-KR" sz="3200" b="0" i="1" smtClean="0">
                              <a:solidFill>
                                <a:srgbClr val="53585F"/>
                              </a:solidFill>
                              <a:latin typeface="Cambria Math" panose="02040503050406030204" pitchFamily="18" charset="0"/>
                            </a:rPr>
                          </m:ctrlPr>
                        </m:funcPr>
                        <m:fName>
                          <m:r>
                            <m:rPr>
                              <m:sty m:val="p"/>
                            </m:rPr>
                            <a:rPr lang="en-US" altLang="ko-Kore-KR" sz="3200" b="0" i="0" smtClean="0">
                              <a:solidFill>
                                <a:srgbClr val="53585F"/>
                              </a:solidFill>
                              <a:latin typeface="Cambria Math" panose="02040503050406030204" pitchFamily="18" charset="0"/>
                            </a:rPr>
                            <m:t>tanh</m:t>
                          </m:r>
                        </m:fName>
                        <m:e>
                          <m:d>
                            <m:dPr>
                              <m:ctrlPr>
                                <a:rPr lang="en-US" altLang="ko-Kore-KR" sz="3200" b="0" i="1" smtClean="0">
                                  <a:solidFill>
                                    <a:srgbClr val="53585F"/>
                                  </a:solidFill>
                                  <a:latin typeface="Cambria Math" panose="02040503050406030204" pitchFamily="18" charset="0"/>
                                </a:rPr>
                              </m:ctrlPr>
                            </m:dPr>
                            <m:e>
                              <m:sSub>
                                <m:sSubPr>
                                  <m:ctrlPr>
                                    <a:rPr lang="en-US" altLang="ko-Kore-KR" sz="3200" b="0" i="1" smtClean="0">
                                      <a:solidFill>
                                        <a:srgbClr val="53585F"/>
                                      </a:solidFill>
                                      <a:latin typeface="Cambria Math" panose="02040503050406030204" pitchFamily="18" charset="0"/>
                                    </a:rPr>
                                  </m:ctrlPr>
                                </m:sSubPr>
                                <m:e>
                                  <m:r>
                                    <a:rPr lang="en-US" altLang="ko-Kore-KR" sz="3200" b="0" i="1" smtClean="0">
                                      <a:solidFill>
                                        <a:srgbClr val="53585F"/>
                                      </a:solidFill>
                                      <a:latin typeface="Cambria Math" panose="02040503050406030204" pitchFamily="18" charset="0"/>
                                    </a:rPr>
                                    <m:t>𝑊</m:t>
                                  </m:r>
                                </m:e>
                                <m:sub>
                                  <m:r>
                                    <a:rPr lang="en-US" altLang="ko-Kore-KR" sz="3200" b="0" i="1" smtClean="0">
                                      <a:solidFill>
                                        <a:srgbClr val="53585F"/>
                                      </a:solidFill>
                                      <a:latin typeface="Cambria Math" panose="02040503050406030204" pitchFamily="18" charset="0"/>
                                    </a:rPr>
                                    <m:t>𝑘</m:t>
                                  </m:r>
                                  <m:r>
                                    <a:rPr lang="en-US" altLang="ko-Kore-KR" sz="3200" b="0" i="1" smtClean="0">
                                      <a:solidFill>
                                        <a:srgbClr val="53585F"/>
                                      </a:solidFill>
                                      <a:latin typeface="Cambria Math" panose="02040503050406030204" pitchFamily="18" charset="0"/>
                                    </a:rPr>
                                    <m:t>,</m:t>
                                  </m:r>
                                  <m:r>
                                    <a:rPr lang="en-US" altLang="ko-Kore-KR" sz="3200" b="0" i="1" smtClean="0">
                                      <a:solidFill>
                                        <a:srgbClr val="53585F"/>
                                      </a:solidFill>
                                      <a:latin typeface="Cambria Math" panose="02040503050406030204" pitchFamily="18" charset="0"/>
                                    </a:rPr>
                                    <m:t>𝑓</m:t>
                                  </m:r>
                                </m:sub>
                              </m:sSub>
                              <m:r>
                                <a:rPr lang="en-US" altLang="ko-Kore-KR" sz="3200" b="0" i="1" smtClean="0">
                                  <a:solidFill>
                                    <a:srgbClr val="53585F"/>
                                  </a:solidFill>
                                  <a:latin typeface="Cambria Math" panose="02040503050406030204" pitchFamily="18" charset="0"/>
                                </a:rPr>
                                <m:t>∗</m:t>
                              </m:r>
                              <m:r>
                                <a:rPr lang="en-US" altLang="ko-Kore-KR" sz="3200" b="0" i="1" smtClean="0">
                                  <a:solidFill>
                                    <a:srgbClr val="53585F"/>
                                  </a:solidFill>
                                  <a:latin typeface="Cambria Math" panose="02040503050406030204" pitchFamily="18" charset="0"/>
                                </a:rPr>
                                <m:t>𝑥</m:t>
                              </m:r>
                            </m:e>
                          </m:d>
                          <m:r>
                            <a:rPr lang="en-US" altLang="ko-Kore-KR" sz="3200" b="0" i="1" smtClean="0">
                              <a:solidFill>
                                <a:srgbClr val="53585F"/>
                              </a:solidFill>
                              <a:latin typeface="Cambria Math" panose="02040503050406030204" pitchFamily="18" charset="0"/>
                            </a:rPr>
                            <m:t> </m:t>
                          </m:r>
                          <m:r>
                            <a:rPr lang="en-US" altLang="ko-Kore-KR" sz="3200" b="0" i="1" smtClean="0">
                              <a:solidFill>
                                <a:srgbClr val="53585F"/>
                              </a:solidFill>
                              <a:latin typeface="Cambria Math" panose="02040503050406030204" pitchFamily="18" charset="0"/>
                              <a:ea typeface="Cambria Math" panose="02040503050406030204" pitchFamily="18" charset="0"/>
                            </a:rPr>
                            <m:t>⨀</m:t>
                          </m:r>
                          <m:r>
                            <a:rPr lang="en-US" altLang="ko-Kore-KR" sz="3200" b="0" i="1" smtClean="0">
                              <a:solidFill>
                                <a:srgbClr val="53585F"/>
                              </a:solidFill>
                              <a:latin typeface="Cambria Math" panose="02040503050406030204" pitchFamily="18" charset="0"/>
                            </a:rPr>
                            <m:t> </m:t>
                          </m:r>
                          <m:r>
                            <a:rPr lang="en-US" altLang="ko-Kore-KR" sz="3200" b="0" i="1" smtClean="0">
                              <a:solidFill>
                                <a:srgbClr val="53585F"/>
                              </a:solidFill>
                              <a:latin typeface="Cambria Math" panose="02040503050406030204" pitchFamily="18" charset="0"/>
                            </a:rPr>
                            <m:t>𝜎</m:t>
                          </m:r>
                          <m:r>
                            <a:rPr lang="en-US" altLang="ko-Kore-KR" sz="3200" b="0" i="1" smtClean="0">
                              <a:solidFill>
                                <a:srgbClr val="53585F"/>
                              </a:solidFill>
                              <a:latin typeface="Cambria Math" panose="02040503050406030204" pitchFamily="18" charset="0"/>
                            </a:rPr>
                            <m:t>(</m:t>
                          </m:r>
                          <m:sSub>
                            <m:sSubPr>
                              <m:ctrlPr>
                                <a:rPr lang="en-US" altLang="ko-Kore-KR" sz="3200" b="0" i="1" smtClean="0">
                                  <a:solidFill>
                                    <a:srgbClr val="53585F"/>
                                  </a:solidFill>
                                  <a:latin typeface="Cambria Math" panose="02040503050406030204" pitchFamily="18" charset="0"/>
                                </a:rPr>
                              </m:ctrlPr>
                            </m:sSubPr>
                            <m:e>
                              <m:r>
                                <a:rPr lang="en-US" altLang="ko-Kore-KR" sz="3200" b="0" i="1" smtClean="0">
                                  <a:solidFill>
                                    <a:srgbClr val="53585F"/>
                                  </a:solidFill>
                                  <a:latin typeface="Cambria Math" panose="02040503050406030204" pitchFamily="18" charset="0"/>
                                </a:rPr>
                                <m:t>𝑊</m:t>
                              </m:r>
                            </m:e>
                            <m:sub>
                              <m:r>
                                <a:rPr lang="en-US" altLang="ko-Kore-KR" sz="3200" b="0" i="1" smtClean="0">
                                  <a:solidFill>
                                    <a:srgbClr val="53585F"/>
                                  </a:solidFill>
                                  <a:latin typeface="Cambria Math" panose="02040503050406030204" pitchFamily="18" charset="0"/>
                                </a:rPr>
                                <m:t>𝑘</m:t>
                              </m:r>
                              <m:r>
                                <a:rPr lang="en-US" altLang="ko-Kore-KR" sz="3200" b="0" i="1" smtClean="0">
                                  <a:solidFill>
                                    <a:srgbClr val="53585F"/>
                                  </a:solidFill>
                                  <a:latin typeface="Cambria Math" panose="02040503050406030204" pitchFamily="18" charset="0"/>
                                </a:rPr>
                                <m:t>, </m:t>
                              </m:r>
                              <m:r>
                                <a:rPr lang="en-US" altLang="ko-Kore-KR" sz="3200" b="0" i="1" smtClean="0">
                                  <a:solidFill>
                                    <a:srgbClr val="53585F"/>
                                  </a:solidFill>
                                  <a:latin typeface="Cambria Math" panose="02040503050406030204" pitchFamily="18" charset="0"/>
                                </a:rPr>
                                <m:t>𝑔</m:t>
                              </m:r>
                            </m:sub>
                          </m:sSub>
                          <m:r>
                            <a:rPr lang="en-US" altLang="ko-Kore-KR" sz="3200" b="0" i="1" smtClean="0">
                              <a:solidFill>
                                <a:srgbClr val="53585F"/>
                              </a:solidFill>
                              <a:latin typeface="Cambria Math" panose="02040503050406030204" pitchFamily="18" charset="0"/>
                            </a:rPr>
                            <m:t>∗</m:t>
                          </m:r>
                          <m:r>
                            <a:rPr lang="en-US" altLang="ko-Kore-KR" sz="3200" b="0" i="1" smtClean="0">
                              <a:solidFill>
                                <a:srgbClr val="53585F"/>
                              </a:solidFill>
                              <a:latin typeface="Cambria Math" panose="02040503050406030204" pitchFamily="18" charset="0"/>
                            </a:rPr>
                            <m:t>𝑥</m:t>
                          </m:r>
                          <m:r>
                            <a:rPr lang="en-US" altLang="ko-Kore-KR" sz="3200" b="0" i="1" smtClean="0">
                              <a:solidFill>
                                <a:srgbClr val="53585F"/>
                              </a:solidFill>
                              <a:latin typeface="Cambria Math" panose="02040503050406030204" pitchFamily="18" charset="0"/>
                            </a:rPr>
                            <m:t>)</m:t>
                          </m:r>
                        </m:e>
                      </m:func>
                    </m:oMath>
                  </m:oMathPara>
                </a14:m>
                <a:endParaRPr lang="en" altLang="ko-Kore-KR" b="1" dirty="0"/>
              </a:p>
              <a:p>
                <a:endParaRPr lang="en" altLang="ko-Kore-KR" b="1" dirty="0"/>
              </a:p>
            </p:txBody>
          </p:sp>
        </mc:Choice>
        <mc:Fallback xmlns="">
          <p:sp>
            <p:nvSpPr>
              <p:cNvPr id="17" name="직사각형 16">
                <a:extLst>
                  <a:ext uri="{FF2B5EF4-FFF2-40B4-BE49-F238E27FC236}">
                    <a16:creationId xmlns:a16="http://schemas.microsoft.com/office/drawing/2014/main" id="{06104BDC-794F-5B44-BD4C-601ED1ADEB20}"/>
                  </a:ext>
                </a:extLst>
              </p:cNvPr>
              <p:cNvSpPr>
                <a:spLocks noRot="1" noChangeAspect="1" noMove="1" noResize="1" noEditPoints="1" noAdjustHandles="1" noChangeArrowheads="1" noChangeShapeType="1" noTextEdit="1"/>
              </p:cNvSpPr>
              <p:nvPr/>
            </p:nvSpPr>
            <p:spPr>
              <a:xfrm>
                <a:off x="1563757" y="9930299"/>
                <a:ext cx="18175826" cy="1921936"/>
              </a:xfrm>
              <a:prstGeom prst="rect">
                <a:avLst/>
              </a:prstGeom>
              <a:blipFill>
                <a:blip r:embed="rId4"/>
                <a:stretch>
                  <a:fillRect l="-908" t="-4575"/>
                </a:stretch>
              </a:blipFill>
            </p:spPr>
            <p:txBody>
              <a:bodyPr/>
              <a:lstStyle/>
              <a:p>
                <a:r>
                  <a:rPr lang="ko-Kore-KR" altLang="en-US">
                    <a:noFill/>
                  </a:rPr>
                  <a:t> </a:t>
                </a:r>
              </a:p>
            </p:txBody>
          </p:sp>
        </mc:Fallback>
      </mc:AlternateContent>
      <p:pic>
        <p:nvPicPr>
          <p:cNvPr id="2" name="그림 1">
            <a:extLst>
              <a:ext uri="{FF2B5EF4-FFF2-40B4-BE49-F238E27FC236}">
                <a16:creationId xmlns:a16="http://schemas.microsoft.com/office/drawing/2014/main" id="{65219958-A1C2-574C-ADD4-8CB31242DD1A}"/>
              </a:ext>
            </a:extLst>
          </p:cNvPr>
          <p:cNvPicPr>
            <a:picLocks noChangeAspect="1"/>
          </p:cNvPicPr>
          <p:nvPr/>
        </p:nvPicPr>
        <p:blipFill>
          <a:blip r:embed="rId5"/>
          <a:stretch>
            <a:fillRect/>
          </a:stretch>
        </p:blipFill>
        <p:spPr>
          <a:xfrm>
            <a:off x="2120625" y="3052921"/>
            <a:ext cx="11893181" cy="6561755"/>
          </a:xfrm>
          <a:prstGeom prst="rect">
            <a:avLst/>
          </a:prstGeom>
        </p:spPr>
      </p:pic>
      <p:pic>
        <p:nvPicPr>
          <p:cNvPr id="11" name="그림 10">
            <a:extLst>
              <a:ext uri="{FF2B5EF4-FFF2-40B4-BE49-F238E27FC236}">
                <a16:creationId xmlns:a16="http://schemas.microsoft.com/office/drawing/2014/main" id="{750EE89D-6465-F443-823B-884926857601}"/>
              </a:ext>
            </a:extLst>
          </p:cNvPr>
          <p:cNvPicPr>
            <a:picLocks noChangeAspect="1"/>
          </p:cNvPicPr>
          <p:nvPr/>
        </p:nvPicPr>
        <p:blipFill>
          <a:blip r:embed="rId6"/>
          <a:stretch>
            <a:fillRect/>
          </a:stretch>
        </p:blipFill>
        <p:spPr>
          <a:xfrm>
            <a:off x="14385369" y="3624262"/>
            <a:ext cx="9122916" cy="4084096"/>
          </a:xfrm>
          <a:prstGeom prst="rect">
            <a:avLst/>
          </a:prstGeom>
        </p:spPr>
      </p:pic>
    </p:spTree>
    <p:extLst>
      <p:ext uri="{BB962C8B-B14F-4D97-AF65-F5344CB8AC3E}">
        <p14:creationId xmlns:p14="http://schemas.microsoft.com/office/powerpoint/2010/main" val="207508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(2D) Convolution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PixelCNN</a:t>
            </a:r>
            <a:r>
              <a:rPr lang="en-US" altLang="ko-KR" b="1" dirty="0"/>
              <a:t>++ (2017)</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2253916" y="12811334"/>
            <a:ext cx="17642222" cy="369332"/>
          </a:xfrm>
          <a:prstGeom prst="rect">
            <a:avLst/>
          </a:prstGeom>
        </p:spPr>
        <p:txBody>
          <a:bodyPr wrap="squar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Salimans</a:t>
            </a:r>
            <a:r>
              <a:rPr lang="en" altLang="ko-Kore-KR" dirty="0">
                <a:solidFill>
                  <a:srgbClr val="53585F"/>
                </a:solidFill>
                <a:latin typeface="Spoqa Han Sans Neo" panose="020B0500000000000000" pitchFamily="34" charset="-128"/>
                <a:ea typeface="Spoqa Han Sans Neo" panose="020B0500000000000000" pitchFamily="34" charset="-128"/>
              </a:rPr>
              <a:t>, Tim, et al.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Improving the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with discretized logistic mixture likelihood and other modifications." </a:t>
            </a:r>
            <a:r>
              <a:rPr lang="en" altLang="ko-Kore-KR" dirty="0" err="1">
                <a:solidFill>
                  <a:srgbClr val="53585F"/>
                </a:solidFill>
                <a:latin typeface="Spoqa Han Sans Neo" panose="020B0500000000000000" pitchFamily="34" charset="-128"/>
                <a:ea typeface="Spoqa Han Sans Neo" panose="020B0500000000000000" pitchFamily="34" charset="-128"/>
              </a:rPr>
              <a:t>arXiv</a:t>
            </a:r>
            <a:r>
              <a:rPr lang="en" altLang="ko-Kore-KR" dirty="0">
                <a:solidFill>
                  <a:srgbClr val="53585F"/>
                </a:solidFill>
                <a:latin typeface="Spoqa Han Sans Neo" panose="020B0500000000000000" pitchFamily="34" charset="-128"/>
                <a:ea typeface="Spoqa Han Sans Neo" panose="020B0500000000000000" pitchFamily="34" charset="-128"/>
              </a:rPr>
              <a:t> preprint arXiv:1701.05517 (2017).</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06104BDC-794F-5B44-BD4C-601ED1ADEB20}"/>
                  </a:ext>
                </a:extLst>
              </p:cNvPr>
              <p:cNvSpPr/>
              <p:nvPr/>
            </p:nvSpPr>
            <p:spPr>
              <a:xfrm>
                <a:off x="2253916" y="3582709"/>
                <a:ext cx="20148884" cy="8894230"/>
              </a:xfrm>
              <a:prstGeom prst="rect">
                <a:avLst/>
              </a:prstGeom>
            </p:spPr>
            <p:txBody>
              <a:bodyPr wrap="square">
                <a:spAutoFit/>
              </a:bodyPr>
              <a:lstStyle/>
              <a:p>
                <a:r>
                  <a:rPr lang="en-US" altLang="ko-Kore-KR" sz="3200" dirty="0">
                    <a:solidFill>
                      <a:srgbClr val="53585F"/>
                    </a:solidFill>
                    <a:latin typeface="Spoqa Han Sans Neo" panose="020B0500000000000000" pitchFamily="34" charset="-128"/>
                    <a:ea typeface="Spoqa Han Sans Neo" panose="020B0500000000000000" pitchFamily="34" charset="-128"/>
                  </a:rPr>
                  <a:t>PixelCNN</a:t>
                </a:r>
                <a:r>
                  <a:rPr lang="ko-Kore-KR" altLang="en-US" sz="3200" dirty="0">
                    <a:solidFill>
                      <a:srgbClr val="53585F"/>
                    </a:solidFill>
                    <a:latin typeface="Spoqa Han Sans Neo" panose="020B0500000000000000" pitchFamily="34" charset="-128"/>
                    <a:ea typeface="Spoqa Han Sans Neo" panose="020B0500000000000000" pitchFamily="34" charset="-128"/>
                  </a:rPr>
                  <a:t>을 개선하여 보다 나은 성능을 냈다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r>
                  <a:rPr lang="en-US" altLang="ko-Kore-KR" sz="3200" dirty="0">
                    <a:solidFill>
                      <a:srgbClr val="53585F"/>
                    </a:solidFill>
                    <a:latin typeface="Spoqa Han Sans Neo" panose="020B0500000000000000" pitchFamily="34" charset="-128"/>
                    <a:ea typeface="Spoqa Han Sans Neo" panose="020B0500000000000000" pitchFamily="34" charset="-128"/>
                  </a:rPr>
                  <a:t>1. Discretized logistic mixture likelihood:</a:t>
                </a:r>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r>
                  <a:rPr lang="en-US" altLang="ko-Kore-KR" sz="3200" dirty="0">
                    <a:solidFill>
                      <a:srgbClr val="53585F"/>
                    </a:solidFill>
                    <a:latin typeface="Spoqa Han Sans Neo" panose="020B0500000000000000" pitchFamily="34" charset="-128"/>
                    <a:ea typeface="Spoqa Han Sans Neo" panose="020B0500000000000000" pitchFamily="34" charset="-128"/>
                  </a:rPr>
                  <a:t>Pixel </a:t>
                </a:r>
                <a:r>
                  <a:rPr lang="ko-Kore-KR" altLang="en-US" sz="3200" dirty="0">
                    <a:solidFill>
                      <a:srgbClr val="53585F"/>
                    </a:solidFill>
                    <a:latin typeface="Spoqa Han Sans Neo" panose="020B0500000000000000" pitchFamily="34" charset="-128"/>
                    <a:ea typeface="Spoqa Han Sans Neo" panose="020B0500000000000000" pitchFamily="34" charset="-128"/>
                  </a:rPr>
                  <a:t>값들에 따라 </a:t>
                </a:r>
                <a:r>
                  <a:rPr lang="en-US" altLang="ko-Kore-KR" sz="3200" dirty="0" err="1">
                    <a:solidFill>
                      <a:srgbClr val="53585F"/>
                    </a:solidFill>
                    <a:latin typeface="Spoqa Han Sans Neo" panose="020B0500000000000000" pitchFamily="34" charset="-128"/>
                    <a:ea typeface="Spoqa Han Sans Neo" panose="020B0500000000000000" pitchFamily="34" charset="-128"/>
                  </a:rPr>
                  <a:t>softmax</a:t>
                </a:r>
                <a:r>
                  <a:rPr lang="ko-Kore-KR" altLang="en-US" sz="3200" dirty="0">
                    <a:solidFill>
                      <a:srgbClr val="53585F"/>
                    </a:solidFill>
                    <a:latin typeface="Spoqa Han Sans Neo" panose="020B0500000000000000" pitchFamily="34" charset="-128"/>
                    <a:ea typeface="Spoqa Han Sans Neo" panose="020B0500000000000000" pitchFamily="34" charset="-128"/>
                  </a:rPr>
                  <a:t>적용은</a:t>
                </a:r>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memory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적으로 비싸고</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gradient</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너무 빠르게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sparse</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하게 만든다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Softmax</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는 비싼데</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우리는 이미 주변의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pixel</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color intensity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값들이 거의 동시에 일어나는 것</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(co-occur)</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알고 있다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lang="en-US" altLang="ko-Kore-KR" sz="3200" dirty="0">
                    <a:solidFill>
                      <a:srgbClr val="53585F"/>
                    </a:solidFill>
                    <a:latin typeface="Spoqa Han Sans Neo" panose="020B0500000000000000" pitchFamily="34" charset="-128"/>
                    <a:ea typeface="Spoqa Han Sans Neo" panose="020B0500000000000000" pitchFamily="34" charset="-128"/>
                  </a:rPr>
                  <a:t> </a:t>
                </a:r>
              </a:p>
              <a:p>
                <a:r>
                  <a:rPr lang="en-US" altLang="ko-Kore-KR" sz="3200" dirty="0">
                    <a:solidFill>
                      <a:srgbClr val="53585F"/>
                    </a:solidFill>
                    <a:latin typeface="Spoqa Han Sans Neo" panose="020B0500000000000000" pitchFamily="34" charset="-128"/>
                    <a:ea typeface="Spoqa Han Sans Neo" panose="020B0500000000000000" pitchFamily="34" charset="-128"/>
                  </a:rPr>
                  <a:t>Color intense</a:t>
                </a:r>
                <a:r>
                  <a:rPr lang="ko-Kore-KR" altLang="en-US" sz="3200" dirty="0">
                    <a:solidFill>
                      <a:srgbClr val="53585F"/>
                    </a:solidFill>
                    <a:latin typeface="Spoqa Han Sans Neo" panose="020B0500000000000000" pitchFamily="34" charset="-128"/>
                    <a:ea typeface="Spoqa Han Sans Neo" panose="020B0500000000000000" pitchFamily="34" charset="-128"/>
                  </a:rPr>
                  <a:t>를 나타내는 것이 </a:t>
                </a:r>
                <a:r>
                  <a:rPr lang="en-US" altLang="ko-Kore-KR" sz="3200" dirty="0">
                    <a:solidFill>
                      <a:srgbClr val="53585F"/>
                    </a:solidFill>
                    <a:latin typeface="Spoqa Han Sans Neo" panose="020B0500000000000000" pitchFamily="34" charset="-128"/>
                    <a:ea typeface="Spoqa Han Sans Neo" panose="020B0500000000000000" pitchFamily="34" charset="-128"/>
                  </a:rPr>
                  <a:t>discrete</a:t>
                </a:r>
                <a:r>
                  <a:rPr lang="ko-Kore-KR" altLang="en-US" sz="3200" dirty="0">
                    <a:solidFill>
                      <a:srgbClr val="53585F"/>
                    </a:solidFill>
                    <a:latin typeface="Spoqa Han Sans Neo" panose="020B0500000000000000" pitchFamily="34" charset="-128"/>
                    <a:ea typeface="Spoqa Han Sans Neo" panose="020B0500000000000000" pitchFamily="34" charset="-128"/>
                  </a:rPr>
                  <a:t>한</a:t>
                </a:r>
                <a:r>
                  <a:rPr lang="en-US" altLang="ko-Kore-KR" sz="3200" dirty="0">
                    <a:solidFill>
                      <a:srgbClr val="53585F"/>
                    </a:solidFill>
                    <a:latin typeface="Spoqa Han Sans Neo" panose="020B0500000000000000" pitchFamily="34" charset="-128"/>
                    <a:ea typeface="Spoqa Han Sans Neo" panose="020B0500000000000000" pitchFamily="34" charset="-128"/>
                  </a:rPr>
                  <a:t> 8bit </a:t>
                </a:r>
                <a:r>
                  <a:rPr lang="en-US" altLang="ko-KR" sz="3200" dirty="0">
                    <a:solidFill>
                      <a:srgbClr val="53585F"/>
                    </a:solidFill>
                    <a:latin typeface="Spoqa Han Sans Neo" panose="020B0500000000000000" pitchFamily="34" charset="-128"/>
                    <a:ea typeface="Spoqa Han Sans Neo" panose="020B0500000000000000" pitchFamily="34" charset="-128"/>
                  </a:rPr>
                  <a:t>(2</a:t>
                </a:r>
                <a:r>
                  <a:rPr lang="ko-KR" altLang="en-US" sz="3200" dirty="0">
                    <a:solidFill>
                      <a:srgbClr val="53585F"/>
                    </a:solidFill>
                    <a:latin typeface="Spoqa Han Sans Neo" panose="020B0500000000000000" pitchFamily="34" charset="-128"/>
                    <a:ea typeface="Spoqa Han Sans Neo" panose="020B0500000000000000" pitchFamily="34" charset="-128"/>
                  </a:rPr>
                  <a:t>**</a:t>
                </a:r>
                <a:r>
                  <a:rPr lang="en-US" altLang="ko-KR" sz="3200" dirty="0">
                    <a:solidFill>
                      <a:srgbClr val="53585F"/>
                    </a:solidFill>
                    <a:latin typeface="Spoqa Han Sans Neo" panose="020B0500000000000000" pitchFamily="34" charset="-128"/>
                    <a:ea typeface="Spoqa Han Sans Neo" panose="020B0500000000000000" pitchFamily="34" charset="-128"/>
                  </a:rPr>
                  <a:t>8=256)</a:t>
                </a:r>
                <a:r>
                  <a:rPr lang="ko-Kore-KR" altLang="en-US" sz="3200" dirty="0">
                    <a:solidFill>
                      <a:srgbClr val="53585F"/>
                    </a:solidFill>
                    <a:latin typeface="Spoqa Han Sans Neo" panose="020B0500000000000000" pitchFamily="34" charset="-128"/>
                    <a:ea typeface="Spoqa Han Sans Neo" panose="020B0500000000000000" pitchFamily="34" charset="-128"/>
                  </a:rPr>
                  <a:t>이 아닌</a:t>
                </a:r>
                <a:r>
                  <a:rPr lang="en-US" altLang="ko-Kore-KR" sz="3200" dirty="0">
                    <a:solidFill>
                      <a:srgbClr val="53585F"/>
                    </a:solidFill>
                    <a:latin typeface="Spoqa Han Sans Neo" panose="020B0500000000000000" pitchFamily="34" charset="-128"/>
                    <a:ea typeface="Spoqa Han Sans Neo" panose="020B0500000000000000" pitchFamily="34" charset="-128"/>
                  </a:rPr>
                  <a:t>,</a:t>
                </a:r>
                <a:r>
                  <a:rPr lang="ko-Kore-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ore-KR" sz="3200" dirty="0">
                    <a:solidFill>
                      <a:srgbClr val="53585F"/>
                    </a:solidFill>
                    <a:latin typeface="Spoqa Han Sans Neo" panose="020B0500000000000000" pitchFamily="34" charset="-128"/>
                    <a:ea typeface="Spoqa Han Sans Neo" panose="020B0500000000000000" pitchFamily="34" charset="-128"/>
                  </a:rPr>
                  <a:t>0</a:t>
                </a:r>
                <a:r>
                  <a:rPr lang="en-US" altLang="ko-KR" sz="3200" dirty="0">
                    <a:solidFill>
                      <a:srgbClr val="53585F"/>
                    </a:solidFill>
                    <a:latin typeface="Spoqa Han Sans Neo" panose="020B0500000000000000" pitchFamily="34" charset="-128"/>
                    <a:ea typeface="Spoqa Han Sans Neo" panose="020B0500000000000000" pitchFamily="34" charset="-128"/>
                  </a:rPr>
                  <a:t>~255</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추론하는 </a:t>
                </a:r>
                <a:r>
                  <a:rPr lang="ko-Kore-KR" altLang="en-US" sz="3200" dirty="0">
                    <a:solidFill>
                      <a:srgbClr val="53585F"/>
                    </a:solidFill>
                    <a:latin typeface="Spoqa Han Sans Neo" panose="020B0500000000000000" pitchFamily="34" charset="-128"/>
                    <a:ea typeface="Spoqa Han Sans Neo" panose="020B0500000000000000" pitchFamily="34" charset="-128"/>
                  </a:rPr>
                  <a:t>확률 분포값을 나타낸다고 하여 계산해보자</a:t>
                </a:r>
                <a:r>
                  <a:rPr lang="en-US" altLang="ko-Kore-KR" sz="3200" dirty="0">
                    <a:solidFill>
                      <a:srgbClr val="53585F"/>
                    </a:solidFill>
                    <a:latin typeface="Spoqa Han Sans Neo" panose="020B0500000000000000" pitchFamily="34" charset="-128"/>
                    <a:ea typeface="Spoqa Han Sans Neo" panose="020B0500000000000000" pitchFamily="34" charset="-128"/>
                  </a:rPr>
                  <a:t>. </a:t>
                </a:r>
                <a:br>
                  <a:rPr lang="en-US" altLang="ko-Kore-KR" sz="3200" dirty="0">
                    <a:solidFill>
                      <a:srgbClr val="53585F"/>
                    </a:solidFill>
                    <a:latin typeface="Spoqa Han Sans Neo" panose="020B0500000000000000" pitchFamily="34" charset="-128"/>
                    <a:ea typeface="Spoqa Han Sans Neo" panose="020B0500000000000000" pitchFamily="34" charset="-128"/>
                  </a:rPr>
                </a:b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참고</a:t>
                </a:r>
                <a:r>
                  <a:rPr lang="en-US" altLang="ko-KR" sz="3200" dirty="0">
                    <a:solidFill>
                      <a:srgbClr val="53585F"/>
                    </a:solidFill>
                    <a:latin typeface="Spoqa Han Sans Neo" panose="020B0500000000000000" pitchFamily="34" charset="-128"/>
                    <a:ea typeface="Spoqa Han Sans Neo" panose="020B0500000000000000" pitchFamily="34" charset="-128"/>
                  </a:rPr>
                  <a:t>: variational auto-encoder</a:t>
                </a:r>
                <a:r>
                  <a:rPr lang="ko-KR" altLang="en-US" sz="3200" dirty="0">
                    <a:solidFill>
                      <a:srgbClr val="53585F"/>
                    </a:solidFill>
                    <a:latin typeface="Spoqa Han Sans Neo" panose="020B0500000000000000" pitchFamily="34" charset="-128"/>
                    <a:ea typeface="Spoqa Han Sans Neo" panose="020B0500000000000000" pitchFamily="34" charset="-128"/>
                  </a:rPr>
                  <a:t>와 비슷한 아이디어</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TBD)</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lang="en-US" altLang="ko-Kore-KR" sz="3200" b="0" i="1" smtClean="0">
                          <a:solidFill>
                            <a:srgbClr val="53585F"/>
                          </a:solidFill>
                          <a:latin typeface="Cambria Math" panose="02040503050406030204" pitchFamily="18" charset="0"/>
                          <a:ea typeface="Spoqa Han Sans Neo Bold" panose="020B0500000000000000" pitchFamily="34" charset="-128"/>
                        </a:rPr>
                        <m:t>𝑣</m:t>
                      </m:r>
                      <m:r>
                        <a:rPr lang="en-US" altLang="ko-Kore-KR" sz="3200" b="0" i="1" smtClean="0">
                          <a:solidFill>
                            <a:srgbClr val="53585F"/>
                          </a:solidFill>
                          <a:latin typeface="Cambria Math" panose="02040503050406030204" pitchFamily="18" charset="0"/>
                          <a:ea typeface="Spoqa Han Sans Neo Bold" panose="020B0500000000000000" pitchFamily="34" charset="-128"/>
                        </a:rPr>
                        <m:t> ~ </m:t>
                      </m:r>
                      <m:nary>
                        <m:naryPr>
                          <m:chr m:val="∑"/>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r>
                            <a:rPr lang="en-US" altLang="ko-Kore-KR" sz="3200" b="0" i="1" smtClean="0">
                              <a:solidFill>
                                <a:srgbClr val="53585F"/>
                              </a:solidFill>
                              <a:latin typeface="Cambria Math" panose="02040503050406030204" pitchFamily="18" charset="0"/>
                              <a:ea typeface="Spoqa Han Sans Neo Bold" panose="020B0500000000000000" pitchFamily="34" charset="-128"/>
                            </a:rPr>
                            <m:t>=1</m:t>
                          </m:r>
                        </m:sub>
                        <m:sup>
                          <m:r>
                            <a:rPr lang="en-US" altLang="ko-Kore-KR" sz="3200" b="0" i="1" smtClean="0">
                              <a:solidFill>
                                <a:srgbClr val="53585F"/>
                              </a:solidFill>
                              <a:latin typeface="Cambria Math" panose="02040503050406030204" pitchFamily="18" charset="0"/>
                              <a:ea typeface="Spoqa Han Sans Neo Bold" panose="020B0500000000000000" pitchFamily="34" charset="-128"/>
                            </a:rPr>
                            <m:t>𝐾</m:t>
                          </m:r>
                        </m:sup>
                        <m:e>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𝜋</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𝑙𝑜𝑔𝑖𝑠𝑡𝑖𝑐</m:t>
                          </m:r>
                          <m:r>
                            <a:rPr lang="en-US" altLang="ko-Kore-KR" sz="3200" b="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𝜇</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 </m:t>
                          </m:r>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𝑠</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m:t>
                          </m:r>
                        </m:e>
                      </m:nary>
                    </m:oMath>
                  </m:oMathPara>
                </a14:m>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lang="en-US" altLang="ko-Kore-KR" sz="3200" b="0" i="1" smtClean="0">
                          <a:solidFill>
                            <a:srgbClr val="53585F"/>
                          </a:solidFill>
                          <a:latin typeface="Cambria Math" panose="02040503050406030204" pitchFamily="18" charset="0"/>
                          <a:ea typeface="Spoqa Han Sans Neo Bold" panose="020B0500000000000000" pitchFamily="34" charset="-128"/>
                        </a:rPr>
                        <m:t>𝑃</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ore-KR" sz="3200" b="0" i="1" smtClean="0">
                              <a:solidFill>
                                <a:srgbClr val="53585F"/>
                              </a:solidFill>
                              <a:latin typeface="Cambria Math" panose="02040503050406030204" pitchFamily="18" charset="0"/>
                              <a:ea typeface="Spoqa Han Sans Neo Bold" panose="020B0500000000000000" pitchFamily="34" charset="-128"/>
                            </a:rPr>
                            <m:t>𝑥</m:t>
                          </m:r>
                        </m:e>
                        <m:e>
                          <m:r>
                            <a:rPr lang="en-US" altLang="ko-Kore-KR" sz="3200" b="0" i="1" smtClean="0">
                              <a:solidFill>
                                <a:srgbClr val="53585F"/>
                              </a:solidFill>
                              <a:latin typeface="Cambria Math" panose="02040503050406030204" pitchFamily="18" charset="0"/>
                              <a:ea typeface="Spoqa Han Sans Neo Bold" panose="020B0500000000000000" pitchFamily="34" charset="-128"/>
                            </a:rPr>
                            <m:t>𝜋</m:t>
                          </m:r>
                          <m:r>
                            <a:rPr lang="en-US" altLang="ko-Kore-KR" sz="3200" b="0" i="1" smtClean="0">
                              <a:solidFill>
                                <a:srgbClr val="53585F"/>
                              </a:solidFill>
                              <a:latin typeface="Cambria Math" panose="02040503050406030204" pitchFamily="18" charset="0"/>
                              <a:ea typeface="Spoqa Han Sans Neo Bold" panose="020B0500000000000000" pitchFamily="34" charset="-128"/>
                            </a:rPr>
                            <m:t>, </m:t>
                          </m:r>
                          <m:r>
                            <a:rPr lang="en-US" altLang="ko-Kore-KR" sz="3200" b="0" i="1" smtClean="0">
                              <a:solidFill>
                                <a:srgbClr val="53585F"/>
                              </a:solidFill>
                              <a:latin typeface="Cambria Math" panose="02040503050406030204" pitchFamily="18" charset="0"/>
                              <a:ea typeface="Spoqa Han Sans Neo Bold" panose="020B0500000000000000" pitchFamily="34" charset="-128"/>
                            </a:rPr>
                            <m:t>𝜇</m:t>
                          </m:r>
                          <m:r>
                            <a:rPr lang="en-US" altLang="ko-Kore-KR" sz="3200" b="0" i="1" smtClean="0">
                              <a:solidFill>
                                <a:srgbClr val="53585F"/>
                              </a:solidFill>
                              <a:latin typeface="Cambria Math" panose="02040503050406030204" pitchFamily="18" charset="0"/>
                              <a:ea typeface="Spoqa Han Sans Neo Bold" panose="020B0500000000000000" pitchFamily="34" charset="-128"/>
                            </a:rPr>
                            <m:t>, </m:t>
                          </m:r>
                          <m:r>
                            <a:rPr lang="en-US" altLang="ko-Kore-KR" sz="3200" b="0" i="1" smtClean="0">
                              <a:solidFill>
                                <a:srgbClr val="53585F"/>
                              </a:solidFill>
                              <a:latin typeface="Cambria Math" panose="02040503050406030204" pitchFamily="18" charset="0"/>
                              <a:ea typeface="Spoqa Han Sans Neo Bold" panose="020B0500000000000000" pitchFamily="34" charset="-128"/>
                            </a:rPr>
                            <m:t>𝑠</m:t>
                          </m:r>
                        </m:e>
                      </m:d>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i="1">
                          <a:solidFill>
                            <a:srgbClr val="53585F"/>
                          </a:solidFill>
                          <a:latin typeface="Cambria Math" panose="02040503050406030204" pitchFamily="18" charset="0"/>
                          <a:ea typeface="Spoqa Han Sans Neo Bold" panose="020B0500000000000000" pitchFamily="34" charset="-128"/>
                        </a:rPr>
                        <m:t> </m:t>
                      </m:r>
                      <m:nary>
                        <m:naryPr>
                          <m:chr m:val="∑"/>
                          <m:ctrlPr>
                            <a:rPr lang="en-US" altLang="ko-Kore-KR" sz="3200" i="1">
                              <a:solidFill>
                                <a:srgbClr val="53585F"/>
                              </a:solidFill>
                              <a:latin typeface="Cambria Math" panose="02040503050406030204" pitchFamily="18" charset="0"/>
                              <a:ea typeface="Spoqa Han Sans Neo Bold" panose="020B0500000000000000" pitchFamily="34" charset="-128"/>
                            </a:rPr>
                          </m:ctrlPr>
                        </m:naryPr>
                        <m:sub>
                          <m:r>
                            <a:rPr lang="en-US" altLang="ko-Kore-KR" sz="3200" i="1">
                              <a:solidFill>
                                <a:srgbClr val="53585F"/>
                              </a:solidFill>
                              <a:latin typeface="Cambria Math" panose="02040503050406030204" pitchFamily="18" charset="0"/>
                              <a:ea typeface="Spoqa Han Sans Neo Bold" panose="020B0500000000000000" pitchFamily="34" charset="-128"/>
                            </a:rPr>
                            <m:t>𝑖</m:t>
                          </m:r>
                          <m:r>
                            <a:rPr lang="en-US" altLang="ko-Kore-KR" sz="3200" i="1">
                              <a:solidFill>
                                <a:srgbClr val="53585F"/>
                              </a:solidFill>
                              <a:latin typeface="Cambria Math" panose="02040503050406030204" pitchFamily="18" charset="0"/>
                              <a:ea typeface="Spoqa Han Sans Neo Bold" panose="020B0500000000000000" pitchFamily="34" charset="-128"/>
                            </a:rPr>
                            <m:t>=1</m:t>
                          </m:r>
                        </m:sub>
                        <m:sup>
                          <m:r>
                            <a:rPr lang="en-US" altLang="ko-Kore-KR" sz="3200" i="1">
                              <a:solidFill>
                                <a:srgbClr val="53585F"/>
                              </a:solidFill>
                              <a:latin typeface="Cambria Math" panose="02040503050406030204" pitchFamily="18" charset="0"/>
                              <a:ea typeface="Spoqa Han Sans Neo Bold" panose="020B0500000000000000" pitchFamily="34" charset="-128"/>
                            </a:rPr>
                            <m:t>𝐾</m:t>
                          </m:r>
                        </m:sup>
                        <m:e>
                          <m:sSub>
                            <m:sSubPr>
                              <m:ctrlPr>
                                <a:rPr lang="en-US" altLang="ko-Kore-KR" sz="3200" i="1">
                                  <a:solidFill>
                                    <a:srgbClr val="53585F"/>
                                  </a:solidFill>
                                  <a:latin typeface="Cambria Math" panose="02040503050406030204" pitchFamily="18" charset="0"/>
                                  <a:ea typeface="Spoqa Han Sans Neo Bold" panose="020B0500000000000000" pitchFamily="34" charset="-128"/>
                                </a:rPr>
                              </m:ctrlPr>
                            </m:sSubPr>
                            <m:e>
                              <m:r>
                                <a:rPr lang="en-US" altLang="ko-Kore-KR" sz="3200" i="1">
                                  <a:solidFill>
                                    <a:srgbClr val="53585F"/>
                                  </a:solidFill>
                                  <a:latin typeface="Cambria Math" panose="02040503050406030204" pitchFamily="18" charset="0"/>
                                  <a:ea typeface="Spoqa Han Sans Neo Bold" panose="020B0500000000000000" pitchFamily="34" charset="-128"/>
                                </a:rPr>
                                <m:t>𝜋</m:t>
                              </m:r>
                            </m:e>
                            <m:sub>
                              <m:r>
                                <a:rPr lang="en-US" altLang="ko-Kore-KR" sz="3200" i="1">
                                  <a:solidFill>
                                    <a:srgbClr val="53585F"/>
                                  </a:solidFill>
                                  <a:latin typeface="Cambria Math" panose="02040503050406030204" pitchFamily="18" charset="0"/>
                                  <a:ea typeface="Spoqa Han Sans Neo Bold" panose="020B0500000000000000" pitchFamily="34" charset="-128"/>
                                </a:rPr>
                                <m:t>𝑖</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𝜎</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f>
                                <m:f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Pr>
                                <m:num>
                                  <m:r>
                                    <a:rPr lang="en-US" altLang="ko-Kore-KR" sz="3200" b="0" i="1" smtClean="0">
                                      <a:solidFill>
                                        <a:srgbClr val="53585F"/>
                                      </a:solidFill>
                                      <a:latin typeface="Cambria Math" panose="02040503050406030204" pitchFamily="18" charset="0"/>
                                      <a:ea typeface="Spoqa Han Sans Neo Bold" panose="020B0500000000000000" pitchFamily="34" charset="-128"/>
                                    </a:rPr>
                                    <m:t>𝑥</m:t>
                                  </m:r>
                                  <m:r>
                                    <a:rPr lang="en-US" altLang="ko-Kore-KR" sz="3200" b="0" i="1" smtClean="0">
                                      <a:solidFill>
                                        <a:srgbClr val="53585F"/>
                                      </a:solidFill>
                                      <a:latin typeface="Cambria Math" panose="02040503050406030204" pitchFamily="18" charset="0"/>
                                      <a:ea typeface="Spoqa Han Sans Neo Bold" panose="020B0500000000000000" pitchFamily="34" charset="-128"/>
                                    </a:rPr>
                                    <m:t>+0.5−</m:t>
                                  </m:r>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𝜇</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num>
                                <m:den>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𝑠</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den>
                              </m:f>
                            </m:e>
                          </m:d>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𝜎</m:t>
                          </m:r>
                          <m:d>
                            <m:dPr>
                              <m:ctrlPr>
                                <a:rPr lang="en-US" altLang="ko-Kore-KR" sz="3200" i="1">
                                  <a:solidFill>
                                    <a:srgbClr val="53585F"/>
                                  </a:solidFill>
                                  <a:latin typeface="Cambria Math" panose="02040503050406030204" pitchFamily="18" charset="0"/>
                                  <a:ea typeface="Spoqa Han Sans Neo Bold" panose="020B0500000000000000" pitchFamily="34" charset="-128"/>
                                </a:rPr>
                              </m:ctrlPr>
                            </m:dPr>
                            <m:e>
                              <m:f>
                                <m:fPr>
                                  <m:ctrlPr>
                                    <a:rPr lang="en-US" altLang="ko-Kore-KR" sz="3200" i="1">
                                      <a:solidFill>
                                        <a:srgbClr val="53585F"/>
                                      </a:solidFill>
                                      <a:latin typeface="Cambria Math" panose="02040503050406030204" pitchFamily="18" charset="0"/>
                                      <a:ea typeface="Spoqa Han Sans Neo Bold" panose="020B0500000000000000" pitchFamily="34" charset="-128"/>
                                    </a:rPr>
                                  </m:ctrlPr>
                                </m:fPr>
                                <m:num>
                                  <m:r>
                                    <a:rPr lang="en-US" altLang="ko-Kore-KR" sz="3200" i="1" smtClean="0">
                                      <a:solidFill>
                                        <a:srgbClr val="53585F"/>
                                      </a:solidFill>
                                      <a:latin typeface="Cambria Math" panose="02040503050406030204" pitchFamily="18" charset="0"/>
                                      <a:ea typeface="Spoqa Han Sans Neo Bold" panose="020B0500000000000000" pitchFamily="34" charset="-128"/>
                                    </a:rPr>
                                    <m:t>𝑥</m:t>
                                  </m:r>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i="1">
                                      <a:solidFill>
                                        <a:srgbClr val="53585F"/>
                                      </a:solidFill>
                                      <a:latin typeface="Cambria Math" panose="02040503050406030204" pitchFamily="18" charset="0"/>
                                      <a:ea typeface="Spoqa Han Sans Neo Bold" panose="020B0500000000000000" pitchFamily="34" charset="-128"/>
                                    </a:rPr>
                                    <m:t>0.5−</m:t>
                                  </m:r>
                                  <m:sSub>
                                    <m:sSubPr>
                                      <m:ctrlPr>
                                        <a:rPr lang="en-US" altLang="ko-Kore-KR" sz="3200" i="1">
                                          <a:solidFill>
                                            <a:srgbClr val="53585F"/>
                                          </a:solidFill>
                                          <a:latin typeface="Cambria Math" panose="02040503050406030204" pitchFamily="18" charset="0"/>
                                          <a:ea typeface="Spoqa Han Sans Neo Bold" panose="020B0500000000000000" pitchFamily="34" charset="-128"/>
                                        </a:rPr>
                                      </m:ctrlPr>
                                    </m:sSubPr>
                                    <m:e>
                                      <m:r>
                                        <a:rPr lang="en-US" altLang="ko-Kore-KR" sz="3200" i="1">
                                          <a:solidFill>
                                            <a:srgbClr val="53585F"/>
                                          </a:solidFill>
                                          <a:latin typeface="Cambria Math" panose="02040503050406030204" pitchFamily="18" charset="0"/>
                                          <a:ea typeface="Spoqa Han Sans Neo Bold" panose="020B0500000000000000" pitchFamily="34" charset="-128"/>
                                        </a:rPr>
                                        <m:t>𝜇</m:t>
                                      </m:r>
                                    </m:e>
                                    <m:sub>
                                      <m:r>
                                        <a:rPr lang="en-US" altLang="ko-Kore-KR" sz="3200" i="1">
                                          <a:solidFill>
                                            <a:srgbClr val="53585F"/>
                                          </a:solidFill>
                                          <a:latin typeface="Cambria Math" panose="02040503050406030204" pitchFamily="18" charset="0"/>
                                          <a:ea typeface="Spoqa Han Sans Neo Bold" panose="020B0500000000000000" pitchFamily="34" charset="-128"/>
                                        </a:rPr>
                                        <m:t>𝑖</m:t>
                                      </m:r>
                                    </m:sub>
                                  </m:sSub>
                                </m:num>
                                <m:den>
                                  <m:sSub>
                                    <m:sSubPr>
                                      <m:ctrlPr>
                                        <a:rPr lang="en-US" altLang="ko-Kore-KR" sz="3200" i="1">
                                          <a:solidFill>
                                            <a:srgbClr val="53585F"/>
                                          </a:solidFill>
                                          <a:latin typeface="Cambria Math" panose="02040503050406030204" pitchFamily="18" charset="0"/>
                                          <a:ea typeface="Spoqa Han Sans Neo Bold" panose="020B0500000000000000" pitchFamily="34" charset="-128"/>
                                        </a:rPr>
                                      </m:ctrlPr>
                                    </m:sSubPr>
                                    <m:e>
                                      <m:r>
                                        <a:rPr lang="en-US" altLang="ko-Kore-KR" sz="3200" i="1">
                                          <a:solidFill>
                                            <a:srgbClr val="53585F"/>
                                          </a:solidFill>
                                          <a:latin typeface="Cambria Math" panose="02040503050406030204" pitchFamily="18" charset="0"/>
                                          <a:ea typeface="Spoqa Han Sans Neo Bold" panose="020B0500000000000000" pitchFamily="34" charset="-128"/>
                                        </a:rPr>
                                        <m:t>𝑠</m:t>
                                      </m:r>
                                    </m:e>
                                    <m:sub>
                                      <m:r>
                                        <a:rPr lang="en-US" altLang="ko-Kore-KR" sz="3200" i="1">
                                          <a:solidFill>
                                            <a:srgbClr val="53585F"/>
                                          </a:solidFill>
                                          <a:latin typeface="Cambria Math" panose="02040503050406030204" pitchFamily="18" charset="0"/>
                                          <a:ea typeface="Spoqa Han Sans Neo Bold" panose="020B0500000000000000" pitchFamily="34" charset="-128"/>
                                        </a:rPr>
                                        <m:t>𝑖</m:t>
                                      </m:r>
                                    </m:sub>
                                  </m:sSub>
                                </m:den>
                              </m:f>
                            </m:e>
                          </m:d>
                          <m:r>
                            <a:rPr lang="en-US" altLang="ko-Kore-KR" sz="3200" b="0" i="1" smtClean="0">
                              <a:solidFill>
                                <a:srgbClr val="53585F"/>
                              </a:solidFill>
                              <a:latin typeface="Cambria Math" panose="02040503050406030204" pitchFamily="18" charset="0"/>
                              <a:ea typeface="Spoqa Han Sans Neo Bold" panose="020B0500000000000000" pitchFamily="34" charset="-128"/>
                            </a:rPr>
                            <m:t>]</m:t>
                          </m:r>
                        </m:e>
                      </m:nary>
                    </m:oMath>
                  </m:oMathPara>
                </a14:m>
                <a:endParaRPr lang="en-US" altLang="ko-Kore-KR" sz="3200" dirty="0">
                  <a:solidFill>
                    <a:srgbClr val="53585F"/>
                  </a:solidFill>
                  <a:ea typeface="Spoqa Han Sans Neo Bold" panose="020B0500000000000000" pitchFamily="34" charset="-128"/>
                </a:endParaRPr>
              </a:p>
              <a:p>
                <a:endParaRPr lang="en-US" altLang="ko-Kore-KR" sz="2000" dirty="0">
                  <a:solidFill>
                    <a:srgbClr val="53585F"/>
                  </a:solidFill>
                  <a:latin typeface="Spoqa Han Sans Neo" panose="020B0500000000000000" pitchFamily="34" charset="-128"/>
                  <a:ea typeface="Spoqa Han Sans Neo" panose="020B0500000000000000" pitchFamily="34" charset="-128"/>
                </a:endParaRPr>
              </a:p>
              <a:p>
                <a:r>
                  <a:rPr lang="el-GR" altLang="ko-Kore-KR" sz="2000" dirty="0">
                    <a:solidFill>
                      <a:srgbClr val="53585F"/>
                    </a:solidFill>
                    <a:latin typeface="Spoqa Han Sans Neo" panose="020B0500000000000000" pitchFamily="34" charset="-128"/>
                    <a:ea typeface="Spoqa Han Sans Neo" panose="020B0500000000000000" pitchFamily="34" charset="-128"/>
                  </a:rPr>
                  <a:t>σ() </a:t>
                </a:r>
                <a:r>
                  <a:rPr lang="en-US" altLang="ko-Kore-KR" sz="2000" dirty="0">
                    <a:solidFill>
                      <a:srgbClr val="53585F"/>
                    </a:solidFill>
                    <a:latin typeface="Spoqa Han Sans Neo" panose="020B0500000000000000" pitchFamily="34" charset="-128"/>
                    <a:ea typeface="Spoqa Han Sans Neo" panose="020B0500000000000000" pitchFamily="34" charset="-128"/>
                  </a:rPr>
                  <a:t>is the logistic sigmoid function. For the edge case of 0, replace x − 0.5 by −∞, and for 255 replace x + 0.5 by +∞. O</a:t>
                </a:r>
              </a:p>
            </p:txBody>
          </p:sp>
        </mc:Choice>
        <mc:Fallback xmlns="">
          <p:sp>
            <p:nvSpPr>
              <p:cNvPr id="17" name="직사각형 16">
                <a:extLst>
                  <a:ext uri="{FF2B5EF4-FFF2-40B4-BE49-F238E27FC236}">
                    <a16:creationId xmlns:a16="http://schemas.microsoft.com/office/drawing/2014/main" id="{06104BDC-794F-5B44-BD4C-601ED1ADEB20}"/>
                  </a:ext>
                </a:extLst>
              </p:cNvPr>
              <p:cNvSpPr>
                <a:spLocks noRot="1" noChangeAspect="1" noMove="1" noResize="1" noEditPoints="1" noAdjustHandles="1" noChangeArrowheads="1" noChangeShapeType="1" noTextEdit="1"/>
              </p:cNvSpPr>
              <p:nvPr/>
            </p:nvSpPr>
            <p:spPr>
              <a:xfrm>
                <a:off x="2253916" y="3582709"/>
                <a:ext cx="20148884" cy="8894230"/>
              </a:xfrm>
              <a:prstGeom prst="rect">
                <a:avLst/>
              </a:prstGeom>
              <a:blipFill>
                <a:blip r:embed="rId4"/>
                <a:stretch>
                  <a:fillRect l="-756" t="-856" b="-19258"/>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734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Recap: Encoder-decoder </a:t>
            </a:r>
            <a:r>
              <a:rPr lang="ko-KR" altLang="en-US" b="1" dirty="0"/>
              <a:t>기반 모델</a:t>
            </a:r>
            <a:endParaRPr lang="en-US" altLang="ko-KR" b="1" dirty="0"/>
          </a:p>
          <a:p>
            <a:pPr>
              <a:spcBef>
                <a:spcPts val="1000"/>
              </a:spcBef>
              <a:defRPr sz="3000" spc="-59">
                <a:latin typeface="SpoqaHanSans-Bold"/>
                <a:ea typeface="SpoqaHanSans-Bold"/>
                <a:cs typeface="SpoqaHanSans-Bold"/>
                <a:sym typeface="SpoqaHanSans-Bold"/>
              </a:defRPr>
            </a:pPr>
            <a:r>
              <a:rPr lang="en" altLang="ko-Kore-KR" sz="3200" dirty="0">
                <a:sym typeface="SpoqaHanSans-Bold"/>
              </a:rPr>
              <a:t>Autoregressive vs autoencoder vs embedding vs seq2seq</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AB37A0-DA60-CF4F-A28E-02D98FB265F4}"/>
                  </a:ext>
                </a:extLst>
              </p:cNvPr>
              <p:cNvSpPr txBox="1"/>
              <p:nvPr/>
            </p:nvSpPr>
            <p:spPr>
              <a:xfrm>
                <a:off x="3427827" y="3836067"/>
                <a:ext cx="26933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𝑥</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𝑇</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15" name="TextBox 14">
                <a:extLst>
                  <a:ext uri="{FF2B5EF4-FFF2-40B4-BE49-F238E27FC236}">
                    <a16:creationId xmlns:a16="http://schemas.microsoft.com/office/drawing/2014/main" id="{C2AB37A0-DA60-CF4F-A28E-02D98FB265F4}"/>
                  </a:ext>
                </a:extLst>
              </p:cNvPr>
              <p:cNvSpPr txBox="1">
                <a:spLocks noRot="1" noChangeAspect="1" noMove="1" noResize="1" noEditPoints="1" noAdjustHandles="1" noChangeArrowheads="1" noChangeShapeType="1" noTextEdit="1"/>
              </p:cNvSpPr>
              <p:nvPr/>
            </p:nvSpPr>
            <p:spPr>
              <a:xfrm>
                <a:off x="3427827" y="3836067"/>
                <a:ext cx="2693366" cy="492443"/>
              </a:xfrm>
              <a:prstGeom prst="rect">
                <a:avLst/>
              </a:prstGeom>
              <a:blipFill>
                <a:blip r:embed="rId4"/>
                <a:stretch>
                  <a:fillRect l="-1408" r="-5164" b="-35000"/>
                </a:stretch>
              </a:blipFill>
            </p:spPr>
            <p:txBody>
              <a:bodyPr/>
              <a:lstStyle/>
              <a:p>
                <a:r>
                  <a:rPr lang="ko-Kore-KR" altLang="en-US">
                    <a:noFill/>
                  </a:rPr>
                  <a:t> </a:t>
                </a:r>
              </a:p>
            </p:txBody>
          </p:sp>
        </mc:Fallback>
      </mc:AlternateContent>
      <p:sp>
        <p:nvSpPr>
          <p:cNvPr id="16" name="TextBox 15">
            <a:extLst>
              <a:ext uri="{FF2B5EF4-FFF2-40B4-BE49-F238E27FC236}">
                <a16:creationId xmlns:a16="http://schemas.microsoft.com/office/drawing/2014/main" id="{165BE836-3E10-374E-82D8-5D6F35F86309}"/>
              </a:ext>
            </a:extLst>
          </p:cNvPr>
          <p:cNvSpPr txBox="1"/>
          <p:nvPr/>
        </p:nvSpPr>
        <p:spPr>
          <a:xfrm>
            <a:off x="7834344" y="3789900"/>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17" name="TextBox 16">
            <a:extLst>
              <a:ext uri="{FF2B5EF4-FFF2-40B4-BE49-F238E27FC236}">
                <a16:creationId xmlns:a16="http://schemas.microsoft.com/office/drawing/2014/main" id="{761F0308-64AC-9B40-A8B2-5F932F11A33F}"/>
              </a:ext>
            </a:extLst>
          </p:cNvPr>
          <p:cNvSpPr txBox="1"/>
          <p:nvPr/>
        </p:nvSpPr>
        <p:spPr>
          <a:xfrm>
            <a:off x="12240861" y="3789899"/>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Decoder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cxnSp>
        <p:nvCxnSpPr>
          <p:cNvPr id="18" name="직선 화살표 연결선 17">
            <a:extLst>
              <a:ext uri="{FF2B5EF4-FFF2-40B4-BE49-F238E27FC236}">
                <a16:creationId xmlns:a16="http://schemas.microsoft.com/office/drawing/2014/main" id="{80DFE08D-FF5D-D04D-A5D5-D0A1DCBB0D6E}"/>
              </a:ext>
            </a:extLst>
          </p:cNvPr>
          <p:cNvCxnSpPr>
            <a:stCxn id="15" idx="3"/>
            <a:endCxn id="16" idx="1"/>
          </p:cNvCxnSpPr>
          <p:nvPr/>
        </p:nvCxnSpPr>
        <p:spPr>
          <a:xfrm flipV="1">
            <a:off x="6121193" y="4082288"/>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9" name="직선 화살표 연결선 18">
            <a:extLst>
              <a:ext uri="{FF2B5EF4-FFF2-40B4-BE49-F238E27FC236}">
                <a16:creationId xmlns:a16="http://schemas.microsoft.com/office/drawing/2014/main" id="{B7947DA9-561E-AF41-ACA1-45E6318A3454}"/>
              </a:ext>
            </a:extLst>
          </p:cNvPr>
          <p:cNvCxnSpPr>
            <a:cxnSpLocks/>
            <a:stCxn id="16" idx="3"/>
            <a:endCxn id="17" idx="1"/>
          </p:cNvCxnSpPr>
          <p:nvPr/>
        </p:nvCxnSpPr>
        <p:spPr>
          <a:xfrm flipV="1">
            <a:off x="10527710" y="4082287"/>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7C7289-7EA9-324B-A4A2-70307CF53AA0}"/>
                  </a:ext>
                </a:extLst>
              </p:cNvPr>
              <p:cNvSpPr txBox="1"/>
              <p:nvPr/>
            </p:nvSpPr>
            <p:spPr>
              <a:xfrm>
                <a:off x="16647378" y="3836064"/>
                <a:ext cx="26559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𝑦</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𝑆</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20" name="TextBox 19">
                <a:extLst>
                  <a:ext uri="{FF2B5EF4-FFF2-40B4-BE49-F238E27FC236}">
                    <a16:creationId xmlns:a16="http://schemas.microsoft.com/office/drawing/2014/main" id="{397C7289-7EA9-324B-A4A2-70307CF53AA0}"/>
                  </a:ext>
                </a:extLst>
              </p:cNvPr>
              <p:cNvSpPr txBox="1">
                <a:spLocks noRot="1" noChangeAspect="1" noMove="1" noResize="1" noEditPoints="1" noAdjustHandles="1" noChangeArrowheads="1" noChangeShapeType="1" noTextEdit="1"/>
              </p:cNvSpPr>
              <p:nvPr/>
            </p:nvSpPr>
            <p:spPr>
              <a:xfrm>
                <a:off x="16647378" y="3836064"/>
                <a:ext cx="2655919" cy="492443"/>
              </a:xfrm>
              <a:prstGeom prst="rect">
                <a:avLst/>
              </a:prstGeom>
              <a:blipFill>
                <a:blip r:embed="rId5"/>
                <a:stretch>
                  <a:fillRect l="-2844" r="-4739" b="-35000"/>
                </a:stretch>
              </a:blipFill>
            </p:spPr>
            <p:txBody>
              <a:bodyPr/>
              <a:lstStyle/>
              <a:p>
                <a:r>
                  <a:rPr lang="ko-Kore-KR" altLang="en-US">
                    <a:noFill/>
                  </a:rPr>
                  <a:t> </a:t>
                </a:r>
              </a:p>
            </p:txBody>
          </p:sp>
        </mc:Fallback>
      </mc:AlternateContent>
      <p:cxnSp>
        <p:nvCxnSpPr>
          <p:cNvPr id="21" name="직선 화살표 연결선 20">
            <a:extLst>
              <a:ext uri="{FF2B5EF4-FFF2-40B4-BE49-F238E27FC236}">
                <a16:creationId xmlns:a16="http://schemas.microsoft.com/office/drawing/2014/main" id="{5552BB00-916A-A94C-B380-3A8184A79441}"/>
              </a:ext>
            </a:extLst>
          </p:cNvPr>
          <p:cNvCxnSpPr>
            <a:cxnSpLocks/>
            <a:stCxn id="17" idx="3"/>
            <a:endCxn id="20" idx="1"/>
          </p:cNvCxnSpPr>
          <p:nvPr/>
        </p:nvCxnSpPr>
        <p:spPr>
          <a:xfrm flipV="1">
            <a:off x="14934227" y="4082286"/>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44B97D29-D947-5F40-9657-BC78BC5F7DFB}"/>
                  </a:ext>
                </a:extLst>
              </p:cNvPr>
              <p:cNvSpPr/>
              <p:nvPr/>
            </p:nvSpPr>
            <p:spPr>
              <a:xfrm>
                <a:off x="11126715" y="4036124"/>
                <a:ext cx="51514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rPr>
                        <m:t>𝑧</m:t>
                      </m:r>
                    </m:oMath>
                  </m:oMathPara>
                </a14:m>
                <a:endParaRPr lang="ko-Kore-KR" altLang="en-US" sz="3600" dirty="0"/>
              </a:p>
            </p:txBody>
          </p:sp>
        </mc:Choice>
        <mc:Fallback xmlns="">
          <p:sp>
            <p:nvSpPr>
              <p:cNvPr id="22" name="직사각형 21">
                <a:extLst>
                  <a:ext uri="{FF2B5EF4-FFF2-40B4-BE49-F238E27FC236}">
                    <a16:creationId xmlns:a16="http://schemas.microsoft.com/office/drawing/2014/main" id="{44B97D29-D947-5F40-9657-BC78BC5F7DFB}"/>
                  </a:ext>
                </a:extLst>
              </p:cNvPr>
              <p:cNvSpPr>
                <a:spLocks noRot="1" noChangeAspect="1" noMove="1" noResize="1" noEditPoints="1" noAdjustHandles="1" noChangeArrowheads="1" noChangeShapeType="1" noTextEdit="1"/>
              </p:cNvSpPr>
              <p:nvPr/>
            </p:nvSpPr>
            <p:spPr>
              <a:xfrm>
                <a:off x="11126715" y="4036124"/>
                <a:ext cx="515141" cy="646331"/>
              </a:xfrm>
              <a:prstGeom prst="rect">
                <a:avLst/>
              </a:prstGeom>
              <a:blipFill>
                <a:blip r:embed="rId6"/>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49FAF3CE-FD04-EC46-98C8-DED35D51FA86}"/>
                  </a:ext>
                </a:extLst>
              </p:cNvPr>
              <p:cNvSpPr/>
              <p:nvPr/>
            </p:nvSpPr>
            <p:spPr>
              <a:xfrm>
                <a:off x="2110423" y="5168961"/>
                <a:ext cx="19062866" cy="8402300"/>
              </a:xfrm>
              <a:prstGeom prst="rect">
                <a:avLst/>
              </a:prstGeom>
            </p:spPr>
            <p:txBody>
              <a:bodyPr wrap="square">
                <a:spAutoFit/>
              </a:bodyPr>
              <a:lstStyle/>
              <a:p>
                <a:r>
                  <a:rPr lang="en-US" altLang="ko-Kore-KR" sz="3600" dirty="0">
                    <a:solidFill>
                      <a:srgbClr val="53585F"/>
                    </a:solidFill>
                    <a:latin typeface="Spoqa Han Sans Neo" panose="020B0500000000000000" pitchFamily="34" charset="-128"/>
                    <a:ea typeface="Spoqa Han Sans Neo" panose="020B0500000000000000" pitchFamily="34" charset="-128"/>
                  </a:rPr>
                  <a:t>Encoder-decoder </a:t>
                </a:r>
                <a:r>
                  <a:rPr lang="ko-KR" altLang="en-US" sz="3600" dirty="0">
                    <a:solidFill>
                      <a:srgbClr val="53585F"/>
                    </a:solidFill>
                    <a:latin typeface="Spoqa Han Sans Neo" panose="020B0500000000000000" pitchFamily="34" charset="-128"/>
                    <a:ea typeface="Spoqa Han Sans Neo" panose="020B0500000000000000" pitchFamily="34" charset="-128"/>
                  </a:rPr>
                  <a:t>기반 모델에서</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인풋 </a:t>
                </a:r>
                <a:r>
                  <a:rPr lang="en-US" altLang="ko-KR" sz="3600" dirty="0">
                    <a:solidFill>
                      <a:srgbClr val="53585F"/>
                    </a:solidFill>
                    <a:latin typeface="Spoqa Han Sans Neo" panose="020B0500000000000000" pitchFamily="34" charset="-128"/>
                    <a:ea typeface="Spoqa Han Sans Neo" panose="020B0500000000000000" pitchFamily="34" charset="-128"/>
                  </a:rPr>
                  <a:t>x,</a:t>
                </a:r>
                <a:r>
                  <a:rPr lang="ko-KR" altLang="en-US"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a:solidFill>
                      <a:srgbClr val="53585F"/>
                    </a:solidFill>
                    <a:latin typeface="Spoqa Han Sans Neo" panose="020B0500000000000000" pitchFamily="34" charset="-128"/>
                    <a:ea typeface="Spoqa Han Sans Neo" panose="020B0500000000000000" pitchFamily="34" charset="-128"/>
                  </a:rPr>
                  <a:t>y</a:t>
                </a:r>
                <a:r>
                  <a:rPr lang="ko-KR" altLang="en-US" sz="3600" dirty="0">
                    <a:solidFill>
                      <a:srgbClr val="53585F"/>
                    </a:solidFill>
                    <a:latin typeface="Spoqa Han Sans Neo" panose="020B0500000000000000" pitchFamily="34" charset="-128"/>
                    <a:ea typeface="Spoqa Han Sans Neo" panose="020B0500000000000000" pitchFamily="34" charset="-128"/>
                  </a:rPr>
                  <a:t>가 </a:t>
                </a:r>
                <a:r>
                  <a:rPr lang="en-US" altLang="ko-KR" sz="3600" dirty="0">
                    <a:solidFill>
                      <a:srgbClr val="53585F"/>
                    </a:solidFill>
                    <a:latin typeface="Spoqa Han Sans Neo" panose="020B0500000000000000" pitchFamily="34" charset="-128"/>
                    <a:ea typeface="Spoqa Han Sans Neo" panose="020B0500000000000000" pitchFamily="34" charset="-128"/>
                  </a:rPr>
                  <a:t>time-series</a:t>
                </a:r>
                <a:r>
                  <a:rPr lang="ko-KR" altLang="en-US" sz="3600" dirty="0">
                    <a:solidFill>
                      <a:srgbClr val="53585F"/>
                    </a:solidFill>
                    <a:latin typeface="Spoqa Han Sans Neo" panose="020B0500000000000000" pitchFamily="34" charset="-128"/>
                    <a:ea typeface="Spoqa Han Sans Neo" panose="020B0500000000000000" pitchFamily="34" charset="-128"/>
                  </a:rPr>
                  <a:t>이고</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a:solidFill>
                      <a:srgbClr val="53585F"/>
                    </a:solidFill>
                    <a:latin typeface="Spoqa Han Sans Neo" panose="020B0500000000000000" pitchFamily="34" charset="-128"/>
                    <a:ea typeface="Spoqa Han Sans Neo" panose="020B0500000000000000" pitchFamily="34" charset="-128"/>
                  </a:rPr>
                  <a:t>size(x) != size(y) </a:t>
                </a:r>
                <a:r>
                  <a:rPr lang="ko-KR" altLang="en-US" sz="3600" dirty="0">
                    <a:solidFill>
                      <a:srgbClr val="53585F"/>
                    </a:solidFill>
                    <a:latin typeface="Spoqa Han Sans Neo" panose="020B0500000000000000" pitchFamily="34" charset="-128"/>
                    <a:ea typeface="Spoqa Han Sans Neo" panose="020B0500000000000000" pitchFamily="34" charset="-128"/>
                  </a:rPr>
                  <a:t>일</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때</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r>
                  <a:rPr lang="en-US" altLang="ko-KR" sz="3600" dirty="0">
                    <a:solidFill>
                      <a:srgbClr val="53585F"/>
                    </a:solidFill>
                    <a:latin typeface="Spoqa Han Sans Neo" panose="020B0500000000000000" pitchFamily="34" charset="-128"/>
                    <a:ea typeface="Spoqa Han Sans Neo" panose="020B0500000000000000" pitchFamily="34" charset="-128"/>
                  </a:rPr>
                  <a:t>Sequence-to-sequence(seq2seq)</a:t>
                </a:r>
                <a:r>
                  <a:rPr lang="ko-KR" altLang="en-US" sz="3600" dirty="0" err="1">
                    <a:solidFill>
                      <a:srgbClr val="53585F"/>
                    </a:solidFill>
                    <a:latin typeface="Spoqa Han Sans Neo" panose="020B0500000000000000" pitchFamily="34" charset="-128"/>
                    <a:ea typeface="Spoqa Han Sans Neo" panose="020B0500000000000000" pitchFamily="34" charset="-128"/>
                  </a:rPr>
                  <a:t>라고</a:t>
                </a:r>
                <a:r>
                  <a:rPr lang="ko-KR" altLang="en-US" sz="3600" dirty="0">
                    <a:solidFill>
                      <a:srgbClr val="53585F"/>
                    </a:solidFill>
                    <a:latin typeface="Spoqa Han Sans Neo" panose="020B0500000000000000" pitchFamily="34" charset="-128"/>
                    <a:ea typeface="Spoqa Han Sans Neo" panose="020B0500000000000000" pitchFamily="34" charset="-128"/>
                  </a:rPr>
                  <a:t> 배웠다</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또한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Encoder</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decoder </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가운데에 </a:t>
                </a:r>
                <a:b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압축된 정보들은</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된 정보라고 한다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Decoder</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의 경우</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일반적인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seq2seq</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모델에서는</a:t>
                </a: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autoregressive</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하게 </a:t>
                </a:r>
                <a14:m>
                  <m:oMath xmlns:m="http://schemas.openxmlformats.org/officeDocument/2006/math">
                    <m:r>
                      <a:rPr kumimoji="1" lang="en-US" altLang="ko-Kore-KR" sz="3600" i="1">
                        <a:solidFill>
                          <a:srgbClr val="53585F"/>
                        </a:solidFill>
                        <a:latin typeface="Cambria Math" panose="02040503050406030204" pitchFamily="18" charset="0"/>
                      </a:rPr>
                      <m:t>𝑦</m:t>
                    </m:r>
                  </m:oMath>
                </a14:m>
                <a:r>
                  <a:rPr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생성</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(generation)</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하고 있었다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R" altLang="en-US" sz="3600" dirty="0">
                    <a:solidFill>
                      <a:srgbClr val="53585F"/>
                    </a:solidFill>
                    <a:latin typeface="Spoqa Han Sans Neo" panose="020B0500000000000000" pitchFamily="34" charset="-128"/>
                    <a:ea typeface="Spoqa Han Sans Neo" panose="020B0500000000000000" pitchFamily="34" charset="-128"/>
                  </a:rPr>
                  <a:t>한편</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a:solidFill>
                      <a:srgbClr val="53585F"/>
                    </a:solidFill>
                    <a:latin typeface="Spoqa Han Sans Neo" panose="020B0500000000000000" pitchFamily="34" charset="-128"/>
                    <a:ea typeface="Spoqa Han Sans Neo" panose="020B0500000000000000" pitchFamily="34" charset="-128"/>
                  </a:rPr>
                  <a:t>size(x) == size(y)</a:t>
                </a:r>
                <a:r>
                  <a:rPr lang="ko-KR" altLang="en-US" sz="3600" dirty="0">
                    <a:solidFill>
                      <a:srgbClr val="53585F"/>
                    </a:solidFill>
                    <a:latin typeface="Spoqa Han Sans Neo" panose="020B0500000000000000" pitchFamily="34" charset="-128"/>
                    <a:ea typeface="Spoqa Han Sans Neo" panose="020B0500000000000000" pitchFamily="34" charset="-128"/>
                  </a:rPr>
                  <a:t>라면 어떤 모델일까</a:t>
                </a:r>
                <a:r>
                  <a:rPr lang="en-US" altLang="ko-KR" sz="3600" dirty="0">
                    <a:solidFill>
                      <a:srgbClr val="53585F"/>
                    </a:solidFill>
                    <a:latin typeface="Spoqa Han Sans Neo" panose="020B0500000000000000" pitchFamily="34" charset="-128"/>
                    <a:ea typeface="Spoqa Han Sans Neo" panose="020B0500000000000000" pitchFamily="34" charset="-128"/>
                  </a:rPr>
                  <a:t>?</a:t>
                </a:r>
                <a:br>
                  <a:rPr lang="en-US" altLang="ko-KR" sz="3600" dirty="0">
                    <a:solidFill>
                      <a:srgbClr val="53585F"/>
                    </a:solidFill>
                    <a:latin typeface="Spoqa Han Sans Neo" panose="020B0500000000000000" pitchFamily="34" charset="-128"/>
                    <a:ea typeface="Spoqa Han Sans Neo" panose="020B0500000000000000" pitchFamily="34" charset="-128"/>
                  </a:rPr>
                </a:b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Wingdings" pitchFamily="2" charset="2"/>
                  <a:buChar char="à"/>
                </a:pP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Autoencoder</a:t>
                </a:r>
                <a:r>
                  <a:rPr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라고</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한다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R" altLang="en-US" sz="3600" strike="sngStrike" dirty="0">
                    <a:solidFill>
                      <a:srgbClr val="53585F"/>
                    </a:solidFill>
                    <a:latin typeface="Spoqa Han Sans Neo" panose="020B0500000000000000" pitchFamily="34" charset="-128"/>
                    <a:ea typeface="Spoqa Han Sans Neo" panose="020B0500000000000000" pitchFamily="34" charset="-128"/>
                    <a:sym typeface="Wingdings" pitchFamily="2" charset="2"/>
                  </a:rPr>
                  <a:t>네</a:t>
                </a:r>
                <a:r>
                  <a:rPr lang="en-US" altLang="ko-KR" sz="3600" strike="sngStrike"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600" strike="sngStrike" dirty="0">
                    <a:solidFill>
                      <a:srgbClr val="53585F"/>
                    </a:solidFill>
                    <a:latin typeface="Spoqa Han Sans Neo" panose="020B0500000000000000" pitchFamily="34" charset="-128"/>
                    <a:ea typeface="Spoqa Han Sans Neo" panose="020B0500000000000000" pitchFamily="34" charset="-128"/>
                    <a:sym typeface="Wingdings" pitchFamily="2" charset="2"/>
                  </a:rPr>
                  <a:t>뭐라고요</a:t>
                </a:r>
                <a:r>
                  <a:rPr lang="en-US" altLang="ko-KR" sz="3600" strike="sngStrike"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2" name="직사각형 1">
                <a:extLst>
                  <a:ext uri="{FF2B5EF4-FFF2-40B4-BE49-F238E27FC236}">
                    <a16:creationId xmlns:a16="http://schemas.microsoft.com/office/drawing/2014/main" id="{49FAF3CE-FD04-EC46-98C8-DED35D51FA86}"/>
                  </a:ext>
                </a:extLst>
              </p:cNvPr>
              <p:cNvSpPr>
                <a:spLocks noRot="1" noChangeAspect="1" noMove="1" noResize="1" noEditPoints="1" noAdjustHandles="1" noChangeArrowheads="1" noChangeShapeType="1" noTextEdit="1"/>
              </p:cNvSpPr>
              <p:nvPr/>
            </p:nvSpPr>
            <p:spPr>
              <a:xfrm>
                <a:off x="2110423" y="5168961"/>
                <a:ext cx="19062866" cy="8402300"/>
              </a:xfrm>
              <a:prstGeom prst="rect">
                <a:avLst/>
              </a:prstGeom>
              <a:blipFill>
                <a:blip r:embed="rId7"/>
                <a:stretch>
                  <a:fillRect l="-999" t="-1208" b="-1813"/>
                </a:stretch>
              </a:blipFill>
            </p:spPr>
            <p:txBody>
              <a:bodyPr/>
              <a:lstStyle/>
              <a:p>
                <a:r>
                  <a:rPr lang="ko-Kore-KR" altLang="en-US">
                    <a:noFill/>
                  </a:rPr>
                  <a:t> </a:t>
                </a:r>
              </a:p>
            </p:txBody>
          </p:sp>
        </mc:Fallback>
      </mc:AlternateContent>
      <p:pic>
        <p:nvPicPr>
          <p:cNvPr id="21506" name="Picture 2">
            <a:extLst>
              <a:ext uri="{FF2B5EF4-FFF2-40B4-BE49-F238E27FC236}">
                <a16:creationId xmlns:a16="http://schemas.microsoft.com/office/drawing/2014/main" id="{B9FFC6A3-BDE5-5745-9A29-6D755FB371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0599" y="7373304"/>
            <a:ext cx="5862698" cy="551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53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(2D) Convolution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PixelCNN</a:t>
            </a:r>
            <a:r>
              <a:rPr lang="en-US" altLang="ko-KR" b="1" dirty="0"/>
              <a:t>++ (2017)</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2253916" y="12811334"/>
            <a:ext cx="17642222" cy="369332"/>
          </a:xfrm>
          <a:prstGeom prst="rect">
            <a:avLst/>
          </a:prstGeom>
        </p:spPr>
        <p:txBody>
          <a:bodyPr wrap="squar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Salimans</a:t>
            </a:r>
            <a:r>
              <a:rPr lang="en" altLang="ko-Kore-KR" dirty="0">
                <a:solidFill>
                  <a:srgbClr val="53585F"/>
                </a:solidFill>
                <a:latin typeface="Spoqa Han Sans Neo" panose="020B0500000000000000" pitchFamily="34" charset="-128"/>
                <a:ea typeface="Spoqa Han Sans Neo" panose="020B0500000000000000" pitchFamily="34" charset="-128"/>
              </a:rPr>
              <a:t>, Tim, et al.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Improving the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with discretized logistic mixture likelihood and other modifications." </a:t>
            </a:r>
            <a:r>
              <a:rPr lang="en" altLang="ko-Kore-KR" dirty="0" err="1">
                <a:solidFill>
                  <a:srgbClr val="53585F"/>
                </a:solidFill>
                <a:latin typeface="Spoqa Han Sans Neo" panose="020B0500000000000000" pitchFamily="34" charset="-128"/>
                <a:ea typeface="Spoqa Han Sans Neo" panose="020B0500000000000000" pitchFamily="34" charset="-128"/>
              </a:rPr>
              <a:t>arXiv</a:t>
            </a:r>
            <a:r>
              <a:rPr lang="en" altLang="ko-Kore-KR" dirty="0">
                <a:solidFill>
                  <a:srgbClr val="53585F"/>
                </a:solidFill>
                <a:latin typeface="Spoqa Han Sans Neo" panose="020B0500000000000000" pitchFamily="34" charset="-128"/>
                <a:ea typeface="Spoqa Han Sans Neo" panose="020B0500000000000000" pitchFamily="34" charset="-128"/>
              </a:rPr>
              <a:t> preprint arXiv:1701.05517 (2017).</a:t>
            </a:r>
          </a:p>
        </p:txBody>
      </p:sp>
      <p:sp>
        <p:nvSpPr>
          <p:cNvPr id="17" name="직사각형 16">
            <a:extLst>
              <a:ext uri="{FF2B5EF4-FFF2-40B4-BE49-F238E27FC236}">
                <a16:creationId xmlns:a16="http://schemas.microsoft.com/office/drawing/2014/main" id="{06104BDC-794F-5B44-BD4C-601ED1ADEB20}"/>
              </a:ext>
            </a:extLst>
          </p:cNvPr>
          <p:cNvSpPr/>
          <p:nvPr/>
        </p:nvSpPr>
        <p:spPr>
          <a:xfrm>
            <a:off x="2253916" y="3582709"/>
            <a:ext cx="20148884" cy="5016758"/>
          </a:xfrm>
          <a:prstGeom prst="rect">
            <a:avLst/>
          </a:prstGeom>
        </p:spPr>
        <p:txBody>
          <a:bodyPr wrap="square">
            <a:spAutoFit/>
          </a:bodyPr>
          <a:lstStyle/>
          <a:p>
            <a:r>
              <a:rPr lang="en-US" altLang="ko-Kore-KR" sz="3200" dirty="0">
                <a:solidFill>
                  <a:srgbClr val="53585F"/>
                </a:solidFill>
                <a:latin typeface="Spoqa Han Sans Neo" panose="020B0500000000000000" pitchFamily="34" charset="-128"/>
                <a:ea typeface="Spoqa Han Sans Neo" panose="020B0500000000000000" pitchFamily="34" charset="-128"/>
              </a:rPr>
              <a:t>PixelCNN</a:t>
            </a:r>
            <a:r>
              <a:rPr lang="ko-Kore-KR" altLang="en-US" sz="3200" dirty="0">
                <a:solidFill>
                  <a:srgbClr val="53585F"/>
                </a:solidFill>
                <a:latin typeface="Spoqa Han Sans Neo" panose="020B0500000000000000" pitchFamily="34" charset="-128"/>
                <a:ea typeface="Spoqa Han Sans Neo" panose="020B0500000000000000" pitchFamily="34" charset="-128"/>
              </a:rPr>
              <a:t>을 개선하여 보다 나은 성능을 냈다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r>
              <a:rPr lang="en-US" altLang="ko-KR" sz="3200" dirty="0">
                <a:solidFill>
                  <a:srgbClr val="53585F"/>
                </a:solidFill>
                <a:latin typeface="Spoqa Han Sans Neo" panose="020B0500000000000000" pitchFamily="34" charset="-128"/>
                <a:ea typeface="Spoqa Han Sans Neo" panose="020B0500000000000000" pitchFamily="34" charset="-128"/>
              </a:rPr>
              <a:t>2.</a:t>
            </a:r>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ko-Kore-KR" altLang="en-US" sz="3200" dirty="0">
                <a:solidFill>
                  <a:srgbClr val="53585F"/>
                </a:solidFill>
                <a:latin typeface="Spoqa Han Sans Neo" panose="020B0500000000000000" pitchFamily="34" charset="-128"/>
                <a:ea typeface="Spoqa Han Sans Neo" panose="020B0500000000000000" pitchFamily="34" charset="-128"/>
              </a:rPr>
              <a:t>다운 샘플링 </a:t>
            </a:r>
            <a:r>
              <a:rPr lang="en-US" altLang="ko-Kore-KR" sz="3200" dirty="0">
                <a:solidFill>
                  <a:srgbClr val="53585F"/>
                </a:solidFill>
                <a:latin typeface="Spoqa Han Sans Neo" panose="020B0500000000000000" pitchFamily="34" charset="-128"/>
                <a:ea typeface="Spoqa Han Sans Neo" panose="020B0500000000000000" pitchFamily="34" charset="-128"/>
              </a:rPr>
              <a:t>(down sampling)</a:t>
            </a:r>
          </a:p>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3200" dirty="0">
                <a:solidFill>
                  <a:srgbClr val="53585F"/>
                </a:solidFill>
                <a:latin typeface="Spoqa Han Sans Neo" panose="020B0500000000000000" pitchFamily="34" charset="-128"/>
                <a:ea typeface="Spoqa Han Sans Neo" panose="020B0500000000000000" pitchFamily="34" charset="-128"/>
              </a:rPr>
              <a:t>Pixel</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ore-KR" sz="3200" dirty="0">
                <a:solidFill>
                  <a:srgbClr val="53585F"/>
                </a:solidFill>
                <a:latin typeface="Spoqa Han Sans Neo" panose="020B0500000000000000" pitchFamily="34" charset="-128"/>
                <a:ea typeface="Spoqa Han Sans Neo" panose="020B0500000000000000" pitchFamily="34" charset="-128"/>
              </a:rPr>
              <a:t>CNN</a:t>
            </a:r>
            <a:r>
              <a:rPr lang="ko-KR" altLang="en-US" sz="3200" dirty="0">
                <a:solidFill>
                  <a:srgbClr val="53585F"/>
                </a:solidFill>
                <a:latin typeface="Spoqa Han Sans Neo" panose="020B0500000000000000" pitchFamily="34" charset="-128"/>
                <a:ea typeface="Spoqa Han Sans Neo" panose="020B0500000000000000" pitchFamily="34" charset="-128"/>
              </a:rPr>
              <a:t>은 장거리 종속성을 계산할 수 없었다</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rPr>
              <a:t>이를 극복하기 위해 </a:t>
            </a:r>
            <a:r>
              <a:rPr lang="en-US" altLang="ko-Kore-KR" sz="3200" dirty="0">
                <a:solidFill>
                  <a:srgbClr val="53585F"/>
                </a:solidFill>
                <a:latin typeface="Spoqa Han Sans Neo" panose="020B0500000000000000" pitchFamily="34" charset="-128"/>
                <a:ea typeface="Spoqa Han Sans Neo" panose="020B0500000000000000" pitchFamily="34" charset="-128"/>
              </a:rPr>
              <a:t>Stride 2</a:t>
            </a:r>
            <a:r>
              <a:rPr lang="ko-KR" altLang="en-US" sz="3200" dirty="0">
                <a:solidFill>
                  <a:srgbClr val="53585F"/>
                </a:solidFill>
                <a:latin typeface="Spoqa Han Sans Neo" panose="020B0500000000000000" pitchFamily="34" charset="-128"/>
                <a:ea typeface="Spoqa Han Sans Neo" panose="020B0500000000000000" pitchFamily="34" charset="-128"/>
              </a:rPr>
              <a:t>의 </a:t>
            </a:r>
            <a:r>
              <a:rPr lang="en-US" altLang="ko-KR" sz="3200" dirty="0">
                <a:solidFill>
                  <a:srgbClr val="53585F"/>
                </a:solidFill>
                <a:latin typeface="Spoqa Han Sans Neo" panose="020B0500000000000000" pitchFamily="34" charset="-128"/>
                <a:ea typeface="Spoqa Han Sans Neo" panose="020B0500000000000000" pitchFamily="34" charset="-128"/>
              </a:rPr>
              <a:t>convolution layer</a:t>
            </a:r>
            <a:r>
              <a:rPr lang="ko-KR" altLang="en-US" sz="3200" dirty="0">
                <a:solidFill>
                  <a:srgbClr val="53585F"/>
                </a:solidFill>
                <a:latin typeface="Spoqa Han Sans Neo" panose="020B0500000000000000" pitchFamily="34" charset="-128"/>
                <a:ea typeface="Spoqa Han Sans Neo" panose="020B0500000000000000" pitchFamily="34" charset="-128"/>
              </a:rPr>
              <a:t>로 다운샘플링한다</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다운샘플링은 입력 크기를 줄여 수신 필드의 상대적 크기를 개선하여 정보 손실을 가져오지만</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단축 연결을 추가하여 보완할 수 있</a:t>
            </a:r>
            <a:r>
              <a:rPr lang="ko-Kore-KR" altLang="en-US" sz="3200" dirty="0">
                <a:solidFill>
                  <a:srgbClr val="53585F"/>
                </a:solidFill>
                <a:latin typeface="Spoqa Han Sans Neo" panose="020B0500000000000000" pitchFamily="34" charset="-128"/>
                <a:ea typeface="Spoqa Han Sans Neo" panose="020B0500000000000000" pitchFamily="34" charset="-128"/>
              </a:rPr>
              <a:t>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r>
              <a:rPr lang="en-US" altLang="ko-KR" sz="3200" dirty="0">
                <a:solidFill>
                  <a:srgbClr val="53585F"/>
                </a:solidFill>
                <a:latin typeface="Spoqa Han Sans Neo" panose="020B0500000000000000" pitchFamily="34" charset="-128"/>
                <a:ea typeface="Spoqa Han Sans Neo" panose="020B0500000000000000" pitchFamily="34" charset="-128"/>
              </a:rPr>
              <a:t>3. Skip-connection</a:t>
            </a:r>
          </a:p>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3200" dirty="0">
                <a:solidFill>
                  <a:srgbClr val="53585F"/>
                </a:solidFill>
                <a:latin typeface="Spoqa Han Sans Neo" panose="020B0500000000000000" pitchFamily="34" charset="-128"/>
                <a:ea typeface="Spoqa Han Sans Neo" panose="020B0500000000000000" pitchFamily="34" charset="-128"/>
              </a:rPr>
              <a:t>U-Net</a:t>
            </a:r>
            <a:r>
              <a:rPr lang="ko-Kore-KR" altLang="en-US" sz="3200" dirty="0">
                <a:solidFill>
                  <a:srgbClr val="53585F"/>
                </a:solidFill>
                <a:latin typeface="Spoqa Han Sans Neo" panose="020B0500000000000000" pitchFamily="34" charset="-128"/>
                <a:ea typeface="Spoqa Han Sans Neo" panose="020B0500000000000000" pitchFamily="34" charset="-128"/>
              </a:rPr>
              <a:t>과 같이 다운샘플링 </a:t>
            </a:r>
            <a:r>
              <a:rPr lang="en-US" altLang="ko-Kore-KR" sz="3200" dirty="0">
                <a:solidFill>
                  <a:srgbClr val="53585F"/>
                </a:solidFill>
                <a:latin typeface="Spoqa Han Sans Neo" panose="020B0500000000000000" pitchFamily="34" charset="-128"/>
                <a:ea typeface="Spoqa Han Sans Neo" panose="020B0500000000000000" pitchFamily="34" charset="-128"/>
              </a:rPr>
              <a:t>&amp; </a:t>
            </a:r>
            <a:r>
              <a:rPr lang="ko-Kore-KR" altLang="en-US" sz="3200" dirty="0">
                <a:solidFill>
                  <a:srgbClr val="53585F"/>
                </a:solidFill>
                <a:latin typeface="Spoqa Han Sans Neo" panose="020B0500000000000000" pitchFamily="34" charset="-128"/>
                <a:ea typeface="Spoqa Han Sans Neo" panose="020B0500000000000000" pitchFamily="34" charset="-128"/>
              </a:rPr>
              <a:t>업샘플링 중 인코더 디코더에 </a:t>
            </a:r>
            <a:r>
              <a:rPr lang="en-US" altLang="ko-Kore-KR" sz="3200" dirty="0">
                <a:solidFill>
                  <a:srgbClr val="53585F"/>
                </a:solidFill>
                <a:latin typeface="Spoqa Han Sans Neo" panose="020B0500000000000000" pitchFamily="34" charset="-128"/>
                <a:ea typeface="Spoqa Han Sans Neo" panose="020B0500000000000000" pitchFamily="34" charset="-128"/>
              </a:rPr>
              <a:t>skip-connection</a:t>
            </a:r>
            <a:r>
              <a:rPr lang="ko-Kore-KR" altLang="en-US" sz="3200" dirty="0">
                <a:solidFill>
                  <a:srgbClr val="53585F"/>
                </a:solidFill>
                <a:latin typeface="Spoqa Han Sans Neo" panose="020B0500000000000000" pitchFamily="34" charset="-128"/>
                <a:ea typeface="Spoqa Han Sans Neo" panose="020B0500000000000000" pitchFamily="34" charset="-128"/>
              </a:rPr>
              <a:t>을 가진다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endParaRPr>
          </a:p>
        </p:txBody>
      </p:sp>
      <p:pic>
        <p:nvPicPr>
          <p:cNvPr id="41985" name="Picture 1" descr="page35image35866592">
            <a:extLst>
              <a:ext uri="{FF2B5EF4-FFF2-40B4-BE49-F238E27FC236}">
                <a16:creationId xmlns:a16="http://schemas.microsoft.com/office/drawing/2014/main" id="{460748BC-2469-5643-A7A2-8597A9C20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448" y="7410604"/>
            <a:ext cx="12888977" cy="540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039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Temporal (2D) Convolution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PixelCNN</a:t>
            </a:r>
            <a:r>
              <a:rPr lang="en-US" altLang="ko-KR" b="1" dirty="0"/>
              <a:t>++ (2017)</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직사각형 15">
            <a:extLst>
              <a:ext uri="{FF2B5EF4-FFF2-40B4-BE49-F238E27FC236}">
                <a16:creationId xmlns:a16="http://schemas.microsoft.com/office/drawing/2014/main" id="{69420E9D-2535-1446-A1F1-594D1C924227}"/>
              </a:ext>
            </a:extLst>
          </p:cNvPr>
          <p:cNvSpPr/>
          <p:nvPr/>
        </p:nvSpPr>
        <p:spPr>
          <a:xfrm>
            <a:off x="2253916" y="12811334"/>
            <a:ext cx="17642222" cy="369332"/>
          </a:xfrm>
          <a:prstGeom prst="rect">
            <a:avLst/>
          </a:prstGeom>
        </p:spPr>
        <p:txBody>
          <a:bodyPr wrap="squar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Salimans</a:t>
            </a:r>
            <a:r>
              <a:rPr lang="en" altLang="ko-Kore-KR" dirty="0">
                <a:solidFill>
                  <a:srgbClr val="53585F"/>
                </a:solidFill>
                <a:latin typeface="Spoqa Han Sans Neo" panose="020B0500000000000000" pitchFamily="34" charset="-128"/>
                <a:ea typeface="Spoqa Han Sans Neo" panose="020B0500000000000000" pitchFamily="34" charset="-128"/>
              </a:rPr>
              <a:t>, Tim, et al.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Improving the </a:t>
            </a:r>
            <a:r>
              <a:rPr lang="en" altLang="ko-Kore-KR" dirty="0" err="1">
                <a:solidFill>
                  <a:srgbClr val="53585F"/>
                </a:solidFill>
                <a:latin typeface="Spoqa Han Sans Neo" panose="020B0500000000000000" pitchFamily="34" charset="-128"/>
                <a:ea typeface="Spoqa Han Sans Neo" panose="020B0500000000000000" pitchFamily="34" charset="-128"/>
              </a:rPr>
              <a:t>pixelcnn</a:t>
            </a:r>
            <a:r>
              <a:rPr lang="en" altLang="ko-Kore-KR" dirty="0">
                <a:solidFill>
                  <a:srgbClr val="53585F"/>
                </a:solidFill>
                <a:latin typeface="Spoqa Han Sans Neo" panose="020B0500000000000000" pitchFamily="34" charset="-128"/>
                <a:ea typeface="Spoqa Han Sans Neo" panose="020B0500000000000000" pitchFamily="34" charset="-128"/>
              </a:rPr>
              <a:t> with discretized logistic mixture likelihood and other modifications." </a:t>
            </a:r>
            <a:r>
              <a:rPr lang="en" altLang="ko-Kore-KR" dirty="0" err="1">
                <a:solidFill>
                  <a:srgbClr val="53585F"/>
                </a:solidFill>
                <a:latin typeface="Spoqa Han Sans Neo" panose="020B0500000000000000" pitchFamily="34" charset="-128"/>
                <a:ea typeface="Spoqa Han Sans Neo" panose="020B0500000000000000" pitchFamily="34" charset="-128"/>
              </a:rPr>
              <a:t>arXiv</a:t>
            </a:r>
            <a:r>
              <a:rPr lang="en" altLang="ko-Kore-KR" dirty="0">
                <a:solidFill>
                  <a:srgbClr val="53585F"/>
                </a:solidFill>
                <a:latin typeface="Spoqa Han Sans Neo" panose="020B0500000000000000" pitchFamily="34" charset="-128"/>
                <a:ea typeface="Spoqa Han Sans Neo" panose="020B0500000000000000" pitchFamily="34" charset="-128"/>
              </a:rPr>
              <a:t> preprint arXiv:1701.05517 (2017).</a:t>
            </a:r>
          </a:p>
        </p:txBody>
      </p:sp>
      <p:pic>
        <p:nvPicPr>
          <p:cNvPr id="44033" name="Picture 1" descr="page36image36689712">
            <a:extLst>
              <a:ext uri="{FF2B5EF4-FFF2-40B4-BE49-F238E27FC236}">
                <a16:creationId xmlns:a16="http://schemas.microsoft.com/office/drawing/2014/main" id="{5B1126C4-0C96-0241-8617-23D09D974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535" y="5651582"/>
            <a:ext cx="12753475" cy="560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65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Attention</a:t>
            </a:r>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 </a:t>
            </a:r>
            <a:r>
              <a:rPr lang="en-US" altLang="ko-Kore-KR" b="1" dirty="0"/>
              <a:t>Self-attention? | Recap: Attention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 name="직사각형 1">
            <a:extLst>
              <a:ext uri="{FF2B5EF4-FFF2-40B4-BE49-F238E27FC236}">
                <a16:creationId xmlns:a16="http://schemas.microsoft.com/office/drawing/2014/main" id="{480C4BA3-2F35-A343-BBFA-6903396EA404}"/>
              </a:ext>
            </a:extLst>
          </p:cNvPr>
          <p:cNvSpPr/>
          <p:nvPr/>
        </p:nvSpPr>
        <p:spPr>
          <a:xfrm>
            <a:off x="2253916" y="3364436"/>
            <a:ext cx="18151642" cy="3046988"/>
          </a:xfrm>
          <a:prstGeom prst="rect">
            <a:avLst/>
          </a:prstGeom>
        </p:spPr>
        <p:txBody>
          <a:bodyPr wrap="square">
            <a:spAutoFit/>
          </a:bodyPr>
          <a:lstStyle/>
          <a:p>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Attention</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encoder decoder</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구조를 가지는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seq</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2seq</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 정의되었지만</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다른 분야에서도 쓸 수 있다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b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How?</a:t>
            </a:r>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Attention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구조에서</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key, value</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외에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query</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역시 같은 소스에서 계산하면 된다</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lang="ko-Kore-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이를 </a:t>
            </a:r>
            <a:r>
              <a:rPr lang="en-US" altLang="ko-Kore-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self-attention</a:t>
            </a:r>
            <a:r>
              <a:rPr lang="ko-Kore-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이라고 한다</a:t>
            </a:r>
            <a:r>
              <a:rPr lang="en-US" altLang="ko-Kore-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15" name="Picture 12">
            <a:extLst>
              <a:ext uri="{FF2B5EF4-FFF2-40B4-BE49-F238E27FC236}">
                <a16:creationId xmlns:a16="http://schemas.microsoft.com/office/drawing/2014/main" id="{C185A777-BEB5-F441-8D47-F5834D599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205" y="7304577"/>
            <a:ext cx="8238000" cy="38643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0B7A25-2752-5347-B7B8-2366AD27847B}"/>
                  </a:ext>
                </a:extLst>
              </p:cNvPr>
              <p:cNvSpPr txBox="1"/>
              <p:nvPr/>
            </p:nvSpPr>
            <p:spPr>
              <a:xfrm>
                <a:off x="13120680" y="8258737"/>
                <a:ext cx="5701882" cy="1955985"/>
              </a:xfrm>
              <a:prstGeom prst="rect">
                <a:avLst/>
              </a:prstGeom>
              <a:noFill/>
            </p:spPr>
            <p:txBody>
              <a:bodyPr wrap="none" lIns="0" tIns="0" rIns="0" bIns="0" rtlCol="0">
                <a:spAutoFit/>
              </a:bodyPr>
              <a:lstStyle/>
              <a:p>
                <a:r>
                  <a:rPr kumimoji="1" lang="en-US" altLang="ko-Kore-KR" sz="3600" dirty="0">
                    <a:solidFill>
                      <a:srgbClr val="53585F"/>
                    </a:solidFill>
                    <a:latin typeface="Spoqa Han Sans Neo" panose="020B0500000000000000" pitchFamily="34" charset="-128"/>
                    <a:ea typeface="Spoqa Han Sans Neo" panose="020B0500000000000000" pitchFamily="34" charset="-128"/>
                  </a:rPr>
                  <a:t>dot-product attention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일때</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600" b="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rPr>
                        <m:t>𝐴</m:t>
                      </m:r>
                      <m:d>
                        <m:dPr>
                          <m:ctrlPr>
                            <a:rPr kumimoji="1" lang="en-US" altLang="ko-Kore-KR" sz="3600" b="0" i="1" smtClean="0">
                              <a:solidFill>
                                <a:srgbClr val="53585F"/>
                              </a:solidFill>
                              <a:latin typeface="Cambria Math" panose="02040503050406030204" pitchFamily="18" charset="0"/>
                            </a:rPr>
                          </m:ctrlPr>
                        </m:dPr>
                        <m:e>
                          <m:r>
                            <a:rPr kumimoji="1" lang="en-US" altLang="ko-Kore-KR" sz="3600" b="0" i="1" smtClean="0">
                              <a:solidFill>
                                <a:srgbClr val="53585F"/>
                              </a:solidFill>
                              <a:latin typeface="Cambria Math" panose="02040503050406030204" pitchFamily="18" charset="0"/>
                            </a:rPr>
                            <m:t>𝑞</m:t>
                          </m:r>
                          <m:r>
                            <a:rPr kumimoji="1" lang="en-US" altLang="ko-Kore-KR" sz="3600" b="0" i="1" smtClean="0">
                              <a:solidFill>
                                <a:srgbClr val="53585F"/>
                              </a:solidFill>
                              <a:latin typeface="Cambria Math" panose="02040503050406030204" pitchFamily="18" charset="0"/>
                            </a:rPr>
                            <m:t>, </m:t>
                          </m:r>
                          <m:r>
                            <a:rPr kumimoji="1" lang="en-US" altLang="ko-Kore-KR" sz="3600" b="0" i="1" smtClean="0">
                              <a:solidFill>
                                <a:srgbClr val="53585F"/>
                              </a:solidFill>
                              <a:latin typeface="Cambria Math" panose="02040503050406030204" pitchFamily="18" charset="0"/>
                            </a:rPr>
                            <m:t>𝑘</m:t>
                          </m:r>
                          <m:r>
                            <a:rPr kumimoji="1" lang="en-US" altLang="ko-Kore-KR" sz="3600" b="0" i="1" smtClean="0">
                              <a:solidFill>
                                <a:srgbClr val="53585F"/>
                              </a:solidFill>
                              <a:latin typeface="Cambria Math" panose="02040503050406030204" pitchFamily="18" charset="0"/>
                            </a:rPr>
                            <m:t>, </m:t>
                          </m:r>
                          <m:r>
                            <a:rPr kumimoji="1" lang="en-US" altLang="ko-Kore-KR" sz="3600" b="0" i="1" smtClean="0">
                              <a:solidFill>
                                <a:srgbClr val="53585F"/>
                              </a:solidFill>
                              <a:latin typeface="Cambria Math" panose="02040503050406030204" pitchFamily="18" charset="0"/>
                            </a:rPr>
                            <m:t>𝑣</m:t>
                          </m:r>
                        </m:e>
                      </m:d>
                      <m:r>
                        <a:rPr kumimoji="1" lang="en-US" altLang="ko-Kore-KR" sz="3600" b="0" i="1" smtClean="0">
                          <a:solidFill>
                            <a:srgbClr val="53585F"/>
                          </a:solidFill>
                          <a:latin typeface="Cambria Math" panose="02040503050406030204" pitchFamily="18" charset="0"/>
                        </a:rPr>
                        <m:t>=</m:t>
                      </m:r>
                      <m:nary>
                        <m:naryPr>
                          <m:chr m:val="∑"/>
                          <m:supHide m:val="on"/>
                          <m:ctrlPr>
                            <a:rPr kumimoji="1" lang="en-US" altLang="ko-Kore-KR" sz="3600" b="0" i="1" smtClean="0">
                              <a:solidFill>
                                <a:srgbClr val="53585F"/>
                              </a:solidFill>
                              <a:latin typeface="Cambria Math" panose="02040503050406030204" pitchFamily="18" charset="0"/>
                            </a:rPr>
                          </m:ctrlPr>
                        </m:naryPr>
                        <m:sub>
                          <m:r>
                            <a:rPr kumimoji="1" lang="en-US" altLang="ko-Kore-KR" sz="3600" b="0" i="1" smtClean="0">
                              <a:solidFill>
                                <a:srgbClr val="53585F"/>
                              </a:solidFill>
                              <a:latin typeface="Cambria Math" panose="02040503050406030204" pitchFamily="18" charset="0"/>
                            </a:rPr>
                            <m:t>𝑖</m:t>
                          </m:r>
                        </m:sub>
                        <m:sup/>
                        <m:e>
                          <m:f>
                            <m:fPr>
                              <m:ctrlPr>
                                <a:rPr kumimoji="1" lang="en-US" altLang="ko-Kore-KR" sz="3600" b="0" i="1" smtClean="0">
                                  <a:solidFill>
                                    <a:srgbClr val="53585F"/>
                                  </a:solidFill>
                                  <a:latin typeface="Cambria Math" panose="02040503050406030204" pitchFamily="18" charset="0"/>
                                </a:rPr>
                              </m:ctrlPr>
                            </m:fPr>
                            <m:num>
                              <m:sSup>
                                <m:sSupPr>
                                  <m:ctrlPr>
                                    <a:rPr kumimoji="1" lang="en-US" altLang="ko-Kore-KR" sz="3600" i="1">
                                      <a:solidFill>
                                        <a:srgbClr val="53585F"/>
                                      </a:solidFill>
                                      <a:latin typeface="Cambria Math" panose="02040503050406030204" pitchFamily="18" charset="0"/>
                                    </a:rPr>
                                  </m:ctrlPr>
                                </m:sSupPr>
                                <m:e>
                                  <m:r>
                                    <a:rPr kumimoji="1" lang="en-US" altLang="ko-Kore-KR" sz="3600" i="1">
                                      <a:solidFill>
                                        <a:srgbClr val="53585F"/>
                                      </a:solidFill>
                                      <a:latin typeface="Cambria Math" panose="02040503050406030204" pitchFamily="18" charset="0"/>
                                    </a:rPr>
                                    <m:t>𝑒</m:t>
                                  </m:r>
                                </m:e>
                                <m:sup>
                                  <m:r>
                                    <a:rPr kumimoji="1" lang="en-US" altLang="ko-Kore-KR" sz="3600" i="1">
                                      <a:solidFill>
                                        <a:srgbClr val="53585F"/>
                                      </a:solidFill>
                                      <a:latin typeface="Cambria Math" panose="02040503050406030204" pitchFamily="18" charset="0"/>
                                    </a:rPr>
                                    <m:t>𝑞</m:t>
                                  </m:r>
                                  <m:r>
                                    <a:rPr kumimoji="1" lang="en-US" altLang="ko-Kore-KR" sz="3600" i="1">
                                      <a:solidFill>
                                        <a:srgbClr val="53585F"/>
                                      </a:solidFill>
                                      <a:latin typeface="Cambria Math" panose="02040503050406030204" pitchFamily="18" charset="0"/>
                                    </a:rPr>
                                    <m:t>∗</m:t>
                                  </m:r>
                                  <m:sSub>
                                    <m:sSubPr>
                                      <m:ctrlPr>
                                        <a:rPr kumimoji="1" lang="en-US" altLang="ko-Kore-KR" sz="3600" i="1">
                                          <a:solidFill>
                                            <a:srgbClr val="53585F"/>
                                          </a:solidFill>
                                          <a:latin typeface="Cambria Math" panose="02040503050406030204" pitchFamily="18" charset="0"/>
                                        </a:rPr>
                                      </m:ctrlPr>
                                    </m:sSubPr>
                                    <m:e>
                                      <m:r>
                                        <a:rPr kumimoji="1" lang="en-US" altLang="ko-Kore-KR" sz="3600" i="1">
                                          <a:solidFill>
                                            <a:srgbClr val="53585F"/>
                                          </a:solidFill>
                                          <a:latin typeface="Cambria Math" panose="02040503050406030204" pitchFamily="18" charset="0"/>
                                        </a:rPr>
                                        <m:t>𝑘</m:t>
                                      </m:r>
                                    </m:e>
                                    <m:sub>
                                      <m:r>
                                        <a:rPr kumimoji="1" lang="en-US" altLang="ko-Kore-KR" sz="3600" b="0" i="1" smtClean="0">
                                          <a:solidFill>
                                            <a:srgbClr val="53585F"/>
                                          </a:solidFill>
                                          <a:latin typeface="Cambria Math" panose="02040503050406030204" pitchFamily="18" charset="0"/>
                                        </a:rPr>
                                        <m:t>𝑖</m:t>
                                      </m:r>
                                    </m:sub>
                                  </m:sSub>
                                </m:sup>
                              </m:sSup>
                            </m:num>
                            <m:den>
                              <m:nary>
                                <m:naryPr>
                                  <m:chr m:val="∑"/>
                                  <m:supHide m:val="on"/>
                                  <m:ctrlPr>
                                    <a:rPr kumimoji="1" lang="en-US" altLang="ko-Kore-KR" sz="3600" b="0" i="1" smtClean="0">
                                      <a:solidFill>
                                        <a:srgbClr val="53585F"/>
                                      </a:solidFill>
                                      <a:latin typeface="Cambria Math" panose="02040503050406030204" pitchFamily="18" charset="0"/>
                                    </a:rPr>
                                  </m:ctrlPr>
                                </m:naryPr>
                                <m:sub>
                                  <m:r>
                                    <a:rPr kumimoji="1" lang="en-US" altLang="ko-Kore-KR" sz="3600" b="0" i="1" smtClean="0">
                                      <a:solidFill>
                                        <a:srgbClr val="53585F"/>
                                      </a:solidFill>
                                      <a:latin typeface="Cambria Math" panose="02040503050406030204" pitchFamily="18" charset="0"/>
                                    </a:rPr>
                                    <m:t>𝑗</m:t>
                                  </m:r>
                                </m:sub>
                                <m:sup/>
                                <m:e>
                                  <m:sSup>
                                    <m:sSupPr>
                                      <m:ctrlPr>
                                        <a:rPr kumimoji="1" lang="en-US" altLang="ko-Kore-KR" sz="3600" b="0" i="1" smtClean="0">
                                          <a:solidFill>
                                            <a:srgbClr val="53585F"/>
                                          </a:solidFill>
                                          <a:latin typeface="Cambria Math" panose="02040503050406030204" pitchFamily="18" charset="0"/>
                                        </a:rPr>
                                      </m:ctrlPr>
                                    </m:sSupPr>
                                    <m:e>
                                      <m:r>
                                        <a:rPr kumimoji="1" lang="en-US" altLang="ko-Kore-KR" sz="3600" b="0" i="1" smtClean="0">
                                          <a:solidFill>
                                            <a:srgbClr val="53585F"/>
                                          </a:solidFill>
                                          <a:latin typeface="Cambria Math" panose="02040503050406030204" pitchFamily="18" charset="0"/>
                                        </a:rPr>
                                        <m:t>𝑒</m:t>
                                      </m:r>
                                    </m:e>
                                    <m:sup>
                                      <m:r>
                                        <a:rPr kumimoji="1" lang="en-US" altLang="ko-Kore-KR" sz="3600" b="0" i="1" smtClean="0">
                                          <a:solidFill>
                                            <a:srgbClr val="53585F"/>
                                          </a:solidFill>
                                          <a:latin typeface="Cambria Math" panose="02040503050406030204" pitchFamily="18" charset="0"/>
                                        </a:rPr>
                                        <m:t>𝑞</m:t>
                                      </m:r>
                                      <m:r>
                                        <a:rPr kumimoji="1" lang="en-US" altLang="ko-Kore-KR" sz="3600" b="0" i="1" smtClean="0">
                                          <a:solidFill>
                                            <a:srgbClr val="53585F"/>
                                          </a:solidFill>
                                          <a:latin typeface="Cambria Math" panose="02040503050406030204" pitchFamily="18" charset="0"/>
                                        </a:rPr>
                                        <m:t>∗</m:t>
                                      </m:r>
                                      <m:sSub>
                                        <m:sSubPr>
                                          <m:ctrlPr>
                                            <a:rPr kumimoji="1" lang="en-US" altLang="ko-Kore-KR" sz="3600" b="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𝑘</m:t>
                                          </m:r>
                                        </m:e>
                                        <m:sub>
                                          <m:r>
                                            <a:rPr kumimoji="1" lang="en-US" altLang="ko-Kore-KR" sz="3600" b="0" i="1" smtClean="0">
                                              <a:solidFill>
                                                <a:srgbClr val="53585F"/>
                                              </a:solidFill>
                                              <a:latin typeface="Cambria Math" panose="02040503050406030204" pitchFamily="18" charset="0"/>
                                            </a:rPr>
                                            <m:t>𝑗</m:t>
                                          </m:r>
                                        </m:sub>
                                      </m:sSub>
                                    </m:sup>
                                  </m:sSup>
                                </m:e>
                              </m:nary>
                            </m:den>
                          </m:f>
                          <m:sSub>
                            <m:sSubPr>
                              <m:ctrlPr>
                                <a:rPr kumimoji="1" lang="en-US" altLang="ko-Kore-KR" sz="3600" b="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𝑣</m:t>
                              </m:r>
                            </m:e>
                            <m:sub>
                              <m:r>
                                <a:rPr kumimoji="1" lang="en-US" altLang="ko-Kore-KR" sz="3600" b="0" i="1" smtClean="0">
                                  <a:solidFill>
                                    <a:srgbClr val="53585F"/>
                                  </a:solidFill>
                                  <a:latin typeface="Cambria Math" panose="02040503050406030204" pitchFamily="18" charset="0"/>
                                </a:rPr>
                                <m:t>𝑖</m:t>
                              </m:r>
                            </m:sub>
                          </m:sSub>
                        </m:e>
                      </m:nary>
                    </m:oMath>
                  </m:oMathPara>
                </a14:m>
                <a:endParaRPr kumimoji="1" lang="ko-Kore-KR" altLang="en-US" sz="3600" dirty="0">
                  <a:solidFill>
                    <a:srgbClr val="53585F"/>
                  </a:solidFill>
                </a:endParaRPr>
              </a:p>
            </p:txBody>
          </p:sp>
        </mc:Choice>
        <mc:Fallback xmlns="">
          <p:sp>
            <p:nvSpPr>
              <p:cNvPr id="3" name="TextBox 2">
                <a:extLst>
                  <a:ext uri="{FF2B5EF4-FFF2-40B4-BE49-F238E27FC236}">
                    <a16:creationId xmlns:a16="http://schemas.microsoft.com/office/drawing/2014/main" id="{020B7A25-2752-5347-B7B8-2366AD27847B}"/>
                  </a:ext>
                </a:extLst>
              </p:cNvPr>
              <p:cNvSpPr txBox="1">
                <a:spLocks noRot="1" noChangeAspect="1" noMove="1" noResize="1" noEditPoints="1" noAdjustHandles="1" noChangeArrowheads="1" noChangeShapeType="1" noTextEdit="1"/>
              </p:cNvSpPr>
              <p:nvPr/>
            </p:nvSpPr>
            <p:spPr>
              <a:xfrm>
                <a:off x="13120680" y="8258737"/>
                <a:ext cx="5701882" cy="1955985"/>
              </a:xfrm>
              <a:prstGeom prst="rect">
                <a:avLst/>
              </a:prstGeom>
              <a:blipFill>
                <a:blip r:embed="rId5"/>
                <a:stretch>
                  <a:fillRect l="-4656" t="-71613" r="-3769" b="-140645"/>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57245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Attention</a:t>
            </a:r>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 </a:t>
            </a:r>
            <a:r>
              <a:rPr lang="en-US" altLang="ko-Kore-KR" b="1" dirty="0"/>
              <a:t>Self-attention</a:t>
            </a:r>
            <a:r>
              <a:rPr lang="ko-Kore-KR" altLang="en-US" b="1" dirty="0"/>
              <a:t>의 장점</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 name="직사각형 1">
            <a:extLst>
              <a:ext uri="{FF2B5EF4-FFF2-40B4-BE49-F238E27FC236}">
                <a16:creationId xmlns:a16="http://schemas.microsoft.com/office/drawing/2014/main" id="{480C4BA3-2F35-A343-BBFA-6903396EA404}"/>
              </a:ext>
            </a:extLst>
          </p:cNvPr>
          <p:cNvSpPr/>
          <p:nvPr/>
        </p:nvSpPr>
        <p:spPr>
          <a:xfrm>
            <a:off x="2229853" y="3167604"/>
            <a:ext cx="18151642" cy="5016758"/>
          </a:xfrm>
          <a:prstGeom prst="rect">
            <a:avLst/>
          </a:prstGeom>
        </p:spPr>
        <p:txBody>
          <a:bodyPr wrap="square">
            <a:spAutoFit/>
          </a:bodyPr>
          <a:lstStyle/>
          <a:p>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등은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receptive field</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크기만큼만 볼 수 있는 단점을 가지고 있었다</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long-range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영역의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dependency</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잡기 어려웠다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(self-)attention</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à"/>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무제한의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receptive field</a:t>
            </a:r>
          </a:p>
          <a:p>
            <a:pPr marL="457200" indent="-457200">
              <a:buFont typeface="Wingdings" pitchFamily="2" charset="2"/>
              <a:buChar char="à"/>
            </a:pP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데이터 사이즈에 따라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O(1) parameter</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scaling</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가진다</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데이터가 커져도 괜찮은 편</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RNN</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등에 비해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parallel computing</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쉽다</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à"/>
            </a:pPr>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3" name="그림 2">
            <a:extLst>
              <a:ext uri="{FF2B5EF4-FFF2-40B4-BE49-F238E27FC236}">
                <a16:creationId xmlns:a16="http://schemas.microsoft.com/office/drawing/2014/main" id="{9FA5F6E2-CA87-C046-BE4D-8262EF7CDCDB}"/>
              </a:ext>
            </a:extLst>
          </p:cNvPr>
          <p:cNvPicPr>
            <a:picLocks noChangeAspect="1"/>
          </p:cNvPicPr>
          <p:nvPr/>
        </p:nvPicPr>
        <p:blipFill>
          <a:blip r:embed="rId4"/>
          <a:stretch>
            <a:fillRect/>
          </a:stretch>
        </p:blipFill>
        <p:spPr>
          <a:xfrm>
            <a:off x="5310138" y="6707204"/>
            <a:ext cx="11991072" cy="6288796"/>
          </a:xfrm>
          <a:prstGeom prst="rect">
            <a:avLst/>
          </a:prstGeom>
        </p:spPr>
      </p:pic>
      <p:sp>
        <p:nvSpPr>
          <p:cNvPr id="4" name="직사각형 3">
            <a:extLst>
              <a:ext uri="{FF2B5EF4-FFF2-40B4-BE49-F238E27FC236}">
                <a16:creationId xmlns:a16="http://schemas.microsoft.com/office/drawing/2014/main" id="{8621924C-A024-DF4F-A292-C7B7BBF2D650}"/>
              </a:ext>
            </a:extLst>
          </p:cNvPr>
          <p:cNvSpPr/>
          <p:nvPr/>
        </p:nvSpPr>
        <p:spPr>
          <a:xfrm>
            <a:off x="8077418" y="12996000"/>
            <a:ext cx="8227573" cy="369332"/>
          </a:xfrm>
          <a:prstGeom prst="rect">
            <a:avLst/>
          </a:prstGeom>
        </p:spPr>
        <p:txBody>
          <a:bodyPr wrap="none">
            <a:spAutoFit/>
          </a:bodyPr>
          <a:lstStyle/>
          <a:p>
            <a:r>
              <a:rPr lang="en-US" altLang="ko-Kore-KR" dirty="0">
                <a:solidFill>
                  <a:srgbClr val="53585F"/>
                </a:solidFill>
              </a:rPr>
              <a:t>Image is from </a:t>
            </a:r>
            <a:r>
              <a:rPr lang="ko-Kore-KR" altLang="en-US" dirty="0">
                <a:solidFill>
                  <a:srgbClr val="53585F"/>
                </a:solidFill>
              </a:rPr>
              <a:t>https://lilianweng.github.io/lil-log/2018/06/24/attention-attention.html</a:t>
            </a:r>
          </a:p>
        </p:txBody>
      </p:sp>
      <p:pic>
        <p:nvPicPr>
          <p:cNvPr id="48129" name="Picture 1" descr="page39image63326848">
            <a:extLst>
              <a:ext uri="{FF2B5EF4-FFF2-40B4-BE49-F238E27FC236}">
                <a16:creationId xmlns:a16="http://schemas.microsoft.com/office/drawing/2014/main" id="{60FFF550-5442-F545-8E3F-F04E8A40C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3439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28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Attention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 name="직사각형 1">
            <a:extLst>
              <a:ext uri="{FF2B5EF4-FFF2-40B4-BE49-F238E27FC236}">
                <a16:creationId xmlns:a16="http://schemas.microsoft.com/office/drawing/2014/main" id="{480C4BA3-2F35-A343-BBFA-6903396EA404}"/>
              </a:ext>
            </a:extLst>
          </p:cNvPr>
          <p:cNvSpPr/>
          <p:nvPr/>
        </p:nvSpPr>
        <p:spPr>
          <a:xfrm>
            <a:off x="2253916" y="3364436"/>
            <a:ext cx="18151642" cy="584775"/>
          </a:xfrm>
          <a:prstGeom prst="rect">
            <a:avLst/>
          </a:prstGeom>
        </p:spPr>
        <p:txBody>
          <a:bodyPr wrap="square">
            <a:spAutoFit/>
          </a:bodyPr>
          <a:lstStyle/>
          <a:p>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Attention score</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를 구할 때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masking</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취한다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15" name="Picture 12">
            <a:extLst>
              <a:ext uri="{FF2B5EF4-FFF2-40B4-BE49-F238E27FC236}">
                <a16:creationId xmlns:a16="http://schemas.microsoft.com/office/drawing/2014/main" id="{C185A777-BEB5-F441-8D47-F5834D599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216" y="4355962"/>
            <a:ext cx="8238000" cy="38643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0B7A25-2752-5347-B7B8-2366AD27847B}"/>
                  </a:ext>
                </a:extLst>
              </p:cNvPr>
              <p:cNvSpPr txBox="1"/>
              <p:nvPr/>
            </p:nvSpPr>
            <p:spPr>
              <a:xfrm>
                <a:off x="5916474" y="9199491"/>
                <a:ext cx="7698454" cy="1969129"/>
              </a:xfrm>
              <a:prstGeom prst="rect">
                <a:avLst/>
              </a:prstGeom>
              <a:noFill/>
            </p:spPr>
            <p:txBody>
              <a:bodyPr wrap="none" lIns="0" tIns="0" rIns="0" bIns="0" rtlCol="0">
                <a:spAutoFit/>
              </a:bodyPr>
              <a:lstStyle/>
              <a:p>
                <a:r>
                  <a:rPr kumimoji="1" lang="en-US" altLang="ko-Kore-KR" sz="3600" dirty="0">
                    <a:solidFill>
                      <a:srgbClr val="53585F"/>
                    </a:solidFill>
                    <a:latin typeface="Spoqa Han Sans Neo" panose="020B0500000000000000" pitchFamily="34" charset="-128"/>
                    <a:ea typeface="Spoqa Han Sans Neo" panose="020B0500000000000000" pitchFamily="34" charset="-128"/>
                  </a:rPr>
                  <a:t>dot-product attention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일때</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600" b="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rPr>
                        <m:t>𝐴</m:t>
                      </m:r>
                      <m:d>
                        <m:dPr>
                          <m:ctrlPr>
                            <a:rPr kumimoji="1" lang="en-US" altLang="ko-Kore-KR" sz="3600" b="0" i="1" smtClean="0">
                              <a:solidFill>
                                <a:srgbClr val="53585F"/>
                              </a:solidFill>
                              <a:latin typeface="Cambria Math" panose="02040503050406030204" pitchFamily="18" charset="0"/>
                            </a:rPr>
                          </m:ctrlPr>
                        </m:dPr>
                        <m:e>
                          <m:r>
                            <a:rPr kumimoji="1" lang="en-US" altLang="ko-Kore-KR" sz="3600" b="0" i="1" smtClean="0">
                              <a:solidFill>
                                <a:srgbClr val="53585F"/>
                              </a:solidFill>
                              <a:latin typeface="Cambria Math" panose="02040503050406030204" pitchFamily="18" charset="0"/>
                            </a:rPr>
                            <m:t>𝑞</m:t>
                          </m:r>
                          <m:r>
                            <a:rPr kumimoji="1" lang="en-US" altLang="ko-Kore-KR" sz="3600" b="0" i="1" smtClean="0">
                              <a:solidFill>
                                <a:srgbClr val="53585F"/>
                              </a:solidFill>
                              <a:latin typeface="Cambria Math" panose="02040503050406030204" pitchFamily="18" charset="0"/>
                            </a:rPr>
                            <m:t>, </m:t>
                          </m:r>
                          <m:r>
                            <a:rPr kumimoji="1" lang="en-US" altLang="ko-Kore-KR" sz="3600" b="0" i="1" smtClean="0">
                              <a:solidFill>
                                <a:srgbClr val="53585F"/>
                              </a:solidFill>
                              <a:latin typeface="Cambria Math" panose="02040503050406030204" pitchFamily="18" charset="0"/>
                            </a:rPr>
                            <m:t>𝑘</m:t>
                          </m:r>
                          <m:r>
                            <a:rPr kumimoji="1" lang="en-US" altLang="ko-Kore-KR" sz="3600" b="0" i="1" smtClean="0">
                              <a:solidFill>
                                <a:srgbClr val="53585F"/>
                              </a:solidFill>
                              <a:latin typeface="Cambria Math" panose="02040503050406030204" pitchFamily="18" charset="0"/>
                            </a:rPr>
                            <m:t>, </m:t>
                          </m:r>
                          <m:r>
                            <a:rPr kumimoji="1" lang="en-US" altLang="ko-Kore-KR" sz="3600" b="0" i="1" smtClean="0">
                              <a:solidFill>
                                <a:srgbClr val="53585F"/>
                              </a:solidFill>
                              <a:latin typeface="Cambria Math" panose="02040503050406030204" pitchFamily="18" charset="0"/>
                            </a:rPr>
                            <m:t>𝑣</m:t>
                          </m:r>
                        </m:e>
                      </m:d>
                      <m:r>
                        <a:rPr kumimoji="1" lang="en-US" altLang="ko-Kore-KR" sz="3600" b="0" i="1" smtClean="0">
                          <a:solidFill>
                            <a:srgbClr val="53585F"/>
                          </a:solidFill>
                          <a:latin typeface="Cambria Math" panose="02040503050406030204" pitchFamily="18" charset="0"/>
                        </a:rPr>
                        <m:t>=</m:t>
                      </m:r>
                      <m:nary>
                        <m:naryPr>
                          <m:chr m:val="∑"/>
                          <m:supHide m:val="on"/>
                          <m:ctrlPr>
                            <a:rPr kumimoji="1" lang="en-US" altLang="ko-Kore-KR" sz="3600" b="0" i="1" smtClean="0">
                              <a:solidFill>
                                <a:srgbClr val="53585F"/>
                              </a:solidFill>
                              <a:latin typeface="Cambria Math" panose="02040503050406030204" pitchFamily="18" charset="0"/>
                            </a:rPr>
                          </m:ctrlPr>
                        </m:naryPr>
                        <m:sub>
                          <m:r>
                            <a:rPr kumimoji="1" lang="en-US" altLang="ko-Kore-KR" sz="3600" b="0" i="1" smtClean="0">
                              <a:solidFill>
                                <a:srgbClr val="53585F"/>
                              </a:solidFill>
                              <a:latin typeface="Cambria Math" panose="02040503050406030204" pitchFamily="18" charset="0"/>
                            </a:rPr>
                            <m:t>𝑖</m:t>
                          </m:r>
                        </m:sub>
                        <m:sup/>
                        <m:e>
                          <m:f>
                            <m:fPr>
                              <m:ctrlPr>
                                <a:rPr kumimoji="1" lang="en-US" altLang="ko-Kore-KR" sz="3600" b="0" i="1" smtClean="0">
                                  <a:solidFill>
                                    <a:srgbClr val="53585F"/>
                                  </a:solidFill>
                                  <a:latin typeface="Cambria Math" panose="02040503050406030204" pitchFamily="18" charset="0"/>
                                </a:rPr>
                              </m:ctrlPr>
                            </m:fPr>
                            <m:num>
                              <m:sSup>
                                <m:sSupPr>
                                  <m:ctrlPr>
                                    <a:rPr kumimoji="1" lang="en-US" altLang="ko-Kore-KR" sz="3600" i="1">
                                      <a:solidFill>
                                        <a:srgbClr val="53585F"/>
                                      </a:solidFill>
                                      <a:latin typeface="Cambria Math" panose="02040503050406030204" pitchFamily="18" charset="0"/>
                                    </a:rPr>
                                  </m:ctrlPr>
                                </m:sSupPr>
                                <m:e>
                                  <m:r>
                                    <a:rPr kumimoji="1" lang="en-US" altLang="ko-Kore-KR" sz="3600" b="0" i="1">
                                      <a:solidFill>
                                        <a:srgbClr val="53585F"/>
                                      </a:solidFill>
                                      <a:latin typeface="Cambria Math" panose="02040503050406030204" pitchFamily="18" charset="0"/>
                                    </a:rPr>
                                    <m:t>𝑒</m:t>
                                  </m:r>
                                </m:e>
                                <m:sup>
                                  <m:r>
                                    <a:rPr kumimoji="1" lang="en-US" altLang="ko-Kore-KR" sz="3600" b="0" i="1">
                                      <a:solidFill>
                                        <a:srgbClr val="53585F"/>
                                      </a:solidFill>
                                      <a:latin typeface="Cambria Math" panose="02040503050406030204" pitchFamily="18" charset="0"/>
                                    </a:rPr>
                                    <m:t>𝑞</m:t>
                                  </m:r>
                                  <m:r>
                                    <a:rPr kumimoji="1" lang="en-US" altLang="ko-Kore-KR" sz="3600" b="0" i="1">
                                      <a:solidFill>
                                        <a:srgbClr val="53585F"/>
                                      </a:solidFill>
                                      <a:latin typeface="Cambria Math" panose="02040503050406030204" pitchFamily="18" charset="0"/>
                                    </a:rPr>
                                    <m:t>∗</m:t>
                                  </m:r>
                                  <m:sSub>
                                    <m:sSubPr>
                                      <m:ctrlPr>
                                        <a:rPr kumimoji="1" lang="en-US" altLang="ko-Kore-KR" sz="3600" i="1">
                                          <a:solidFill>
                                            <a:srgbClr val="53585F"/>
                                          </a:solidFill>
                                          <a:latin typeface="Cambria Math" panose="02040503050406030204" pitchFamily="18" charset="0"/>
                                        </a:rPr>
                                      </m:ctrlPr>
                                    </m:sSubPr>
                                    <m:e>
                                      <m:r>
                                        <a:rPr kumimoji="1" lang="en-US" altLang="ko-Kore-KR" sz="3600" b="0" i="1">
                                          <a:solidFill>
                                            <a:srgbClr val="53585F"/>
                                          </a:solidFill>
                                          <a:latin typeface="Cambria Math" panose="02040503050406030204" pitchFamily="18" charset="0"/>
                                        </a:rPr>
                                        <m:t>𝑘</m:t>
                                      </m:r>
                                    </m:e>
                                    <m:sub>
                                      <m:r>
                                        <a:rPr kumimoji="1" lang="en-US" altLang="ko-Kore-KR" sz="3600" b="0" i="1" smtClean="0">
                                          <a:solidFill>
                                            <a:srgbClr val="53585F"/>
                                          </a:solidFill>
                                          <a:latin typeface="Cambria Math" panose="02040503050406030204" pitchFamily="18" charset="0"/>
                                        </a:rPr>
                                        <m:t>𝑖</m:t>
                                      </m:r>
                                    </m:sub>
                                  </m:sSub>
                                  <m:r>
                                    <a:rPr kumimoji="1" lang="ko-KR" altLang="en-US" sz="3600" b="1" i="1" smtClean="0">
                                      <a:solidFill>
                                        <a:srgbClr val="53585F"/>
                                      </a:solidFill>
                                      <a:latin typeface="Cambria Math" panose="02040503050406030204" pitchFamily="18" charset="0"/>
                                    </a:rPr>
                                    <m:t>∗</m:t>
                                  </m:r>
                                  <m:r>
                                    <a:rPr kumimoji="1" lang="en-US" altLang="ko-KR" sz="3600" b="1" i="1" smtClean="0">
                                      <a:solidFill>
                                        <a:srgbClr val="53585F"/>
                                      </a:solidFill>
                                      <a:latin typeface="Cambria Math" panose="02040503050406030204" pitchFamily="18" charset="0"/>
                                    </a:rPr>
                                    <m:t>𝒎𝒂𝒔𝒌𝒆𝒅</m:t>
                                  </m:r>
                                  <m:r>
                                    <a:rPr kumimoji="1" lang="en-US" altLang="ko-KR" sz="3600" b="1" i="1" smtClean="0">
                                      <a:solidFill>
                                        <a:srgbClr val="53585F"/>
                                      </a:solidFill>
                                      <a:latin typeface="Cambria Math" panose="02040503050406030204" pitchFamily="18" charset="0"/>
                                    </a:rPr>
                                    <m:t>(</m:t>
                                  </m:r>
                                  <m:sSub>
                                    <m:sSubPr>
                                      <m:ctrlPr>
                                        <a:rPr kumimoji="1" lang="en-US" altLang="ko-KR" sz="3600" b="1" i="1" smtClean="0">
                                          <a:solidFill>
                                            <a:srgbClr val="53585F"/>
                                          </a:solidFill>
                                          <a:latin typeface="Cambria Math" panose="02040503050406030204" pitchFamily="18" charset="0"/>
                                        </a:rPr>
                                      </m:ctrlPr>
                                    </m:sSubPr>
                                    <m:e>
                                      <m:r>
                                        <a:rPr kumimoji="1" lang="en-US" altLang="ko-KR" sz="3600" b="1" i="1" smtClean="0">
                                          <a:solidFill>
                                            <a:srgbClr val="53585F"/>
                                          </a:solidFill>
                                          <a:latin typeface="Cambria Math" panose="02040503050406030204" pitchFamily="18" charset="0"/>
                                        </a:rPr>
                                        <m:t>𝒌</m:t>
                                      </m:r>
                                    </m:e>
                                    <m:sub>
                                      <m:r>
                                        <a:rPr kumimoji="1" lang="en-US" altLang="ko-KR" sz="3600" b="1" i="1" smtClean="0">
                                          <a:solidFill>
                                            <a:srgbClr val="53585F"/>
                                          </a:solidFill>
                                          <a:latin typeface="Cambria Math" panose="02040503050406030204" pitchFamily="18" charset="0"/>
                                        </a:rPr>
                                        <m:t>𝒊</m:t>
                                      </m:r>
                                    </m:sub>
                                  </m:sSub>
                                  <m:r>
                                    <a:rPr kumimoji="1" lang="en-US" altLang="ko-KR" sz="3600" b="1" i="1" smtClean="0">
                                      <a:solidFill>
                                        <a:srgbClr val="53585F"/>
                                      </a:solidFill>
                                      <a:latin typeface="Cambria Math" panose="02040503050406030204" pitchFamily="18" charset="0"/>
                                    </a:rPr>
                                    <m:t>, </m:t>
                                  </m:r>
                                  <m:r>
                                    <a:rPr kumimoji="1" lang="en-US" altLang="ko-KR" sz="3600" b="1" i="1" smtClean="0">
                                      <a:solidFill>
                                        <a:srgbClr val="53585F"/>
                                      </a:solidFill>
                                      <a:latin typeface="Cambria Math" panose="02040503050406030204" pitchFamily="18" charset="0"/>
                                    </a:rPr>
                                    <m:t>𝒒</m:t>
                                  </m:r>
                                  <m:r>
                                    <a:rPr kumimoji="1" lang="en-US" altLang="ko-KR" sz="3600" b="1" i="1" smtClean="0">
                                      <a:solidFill>
                                        <a:srgbClr val="53585F"/>
                                      </a:solidFill>
                                      <a:latin typeface="Cambria Math" panose="02040503050406030204" pitchFamily="18" charset="0"/>
                                    </a:rPr>
                                    <m:t>)</m:t>
                                  </m:r>
                                </m:sup>
                              </m:sSup>
                            </m:num>
                            <m:den>
                              <m:nary>
                                <m:naryPr>
                                  <m:chr m:val="∑"/>
                                  <m:supHide m:val="on"/>
                                  <m:ctrlPr>
                                    <a:rPr kumimoji="1" lang="en-US" altLang="ko-Kore-KR" sz="3600" b="0" i="1" smtClean="0">
                                      <a:solidFill>
                                        <a:srgbClr val="53585F"/>
                                      </a:solidFill>
                                      <a:latin typeface="Cambria Math" panose="02040503050406030204" pitchFamily="18" charset="0"/>
                                    </a:rPr>
                                  </m:ctrlPr>
                                </m:naryPr>
                                <m:sub>
                                  <m:r>
                                    <a:rPr kumimoji="1" lang="en-US" altLang="ko-Kore-KR" sz="3600" b="0" i="1" smtClean="0">
                                      <a:solidFill>
                                        <a:srgbClr val="53585F"/>
                                      </a:solidFill>
                                      <a:latin typeface="Cambria Math" panose="02040503050406030204" pitchFamily="18" charset="0"/>
                                    </a:rPr>
                                    <m:t>𝑗</m:t>
                                  </m:r>
                                </m:sub>
                                <m:sup/>
                                <m:e>
                                  <m:sSup>
                                    <m:sSupPr>
                                      <m:ctrlPr>
                                        <a:rPr kumimoji="1" lang="en-US" altLang="ko-Kore-KR" sz="3600" b="0" i="1" smtClean="0">
                                          <a:solidFill>
                                            <a:srgbClr val="53585F"/>
                                          </a:solidFill>
                                          <a:latin typeface="Cambria Math" panose="02040503050406030204" pitchFamily="18" charset="0"/>
                                        </a:rPr>
                                      </m:ctrlPr>
                                    </m:sSupPr>
                                    <m:e>
                                      <m:r>
                                        <a:rPr kumimoji="1" lang="en-US" altLang="ko-Kore-KR" sz="3600" b="0" i="1" smtClean="0">
                                          <a:solidFill>
                                            <a:srgbClr val="53585F"/>
                                          </a:solidFill>
                                          <a:latin typeface="Cambria Math" panose="02040503050406030204" pitchFamily="18" charset="0"/>
                                        </a:rPr>
                                        <m:t>𝑒</m:t>
                                      </m:r>
                                    </m:e>
                                    <m:sup>
                                      <m:r>
                                        <a:rPr kumimoji="1" lang="en-US" altLang="ko-Kore-KR" sz="3600" b="0" i="1" smtClean="0">
                                          <a:solidFill>
                                            <a:srgbClr val="53585F"/>
                                          </a:solidFill>
                                          <a:latin typeface="Cambria Math" panose="02040503050406030204" pitchFamily="18" charset="0"/>
                                        </a:rPr>
                                        <m:t>𝑞</m:t>
                                      </m:r>
                                      <m:r>
                                        <a:rPr kumimoji="1" lang="en-US" altLang="ko-Kore-KR" sz="3600" b="0" i="1" smtClean="0">
                                          <a:solidFill>
                                            <a:srgbClr val="53585F"/>
                                          </a:solidFill>
                                          <a:latin typeface="Cambria Math" panose="02040503050406030204" pitchFamily="18" charset="0"/>
                                        </a:rPr>
                                        <m:t>∗</m:t>
                                      </m:r>
                                      <m:sSub>
                                        <m:sSubPr>
                                          <m:ctrlPr>
                                            <a:rPr kumimoji="1" lang="en-US" altLang="ko-Kore-KR" sz="3600" b="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𝑘</m:t>
                                          </m:r>
                                        </m:e>
                                        <m:sub>
                                          <m:r>
                                            <a:rPr kumimoji="1" lang="en-US" altLang="ko-Kore-KR" sz="3600" b="0" i="1" smtClean="0">
                                              <a:solidFill>
                                                <a:srgbClr val="53585F"/>
                                              </a:solidFill>
                                              <a:latin typeface="Cambria Math" panose="02040503050406030204" pitchFamily="18" charset="0"/>
                                            </a:rPr>
                                            <m:t>𝑗</m:t>
                                          </m:r>
                                        </m:sub>
                                      </m:sSub>
                                      <m:r>
                                        <a:rPr kumimoji="1" lang="ko-KR" altLang="en-US" sz="3600" b="1" i="1">
                                          <a:solidFill>
                                            <a:srgbClr val="53585F"/>
                                          </a:solidFill>
                                          <a:latin typeface="Cambria Math" panose="02040503050406030204" pitchFamily="18" charset="0"/>
                                        </a:rPr>
                                        <m:t>∗</m:t>
                                      </m:r>
                                      <m:r>
                                        <a:rPr kumimoji="1" lang="en-US" altLang="ko-KR" sz="3600" b="1" i="1">
                                          <a:solidFill>
                                            <a:srgbClr val="53585F"/>
                                          </a:solidFill>
                                          <a:latin typeface="Cambria Math" panose="02040503050406030204" pitchFamily="18" charset="0"/>
                                        </a:rPr>
                                        <m:t>𝒎𝒂𝒔𝒌𝒆𝒅</m:t>
                                      </m:r>
                                      <m:r>
                                        <a:rPr kumimoji="1" lang="en-US" altLang="ko-KR" sz="3600" b="1" i="1">
                                          <a:solidFill>
                                            <a:srgbClr val="53585F"/>
                                          </a:solidFill>
                                          <a:latin typeface="Cambria Math" panose="02040503050406030204" pitchFamily="18" charset="0"/>
                                        </a:rPr>
                                        <m:t>(</m:t>
                                      </m:r>
                                      <m:sSub>
                                        <m:sSubPr>
                                          <m:ctrlPr>
                                            <a:rPr kumimoji="1" lang="en-US" altLang="ko-KR" sz="3600" b="1" i="1">
                                              <a:solidFill>
                                                <a:srgbClr val="53585F"/>
                                              </a:solidFill>
                                              <a:latin typeface="Cambria Math" panose="02040503050406030204" pitchFamily="18" charset="0"/>
                                            </a:rPr>
                                          </m:ctrlPr>
                                        </m:sSubPr>
                                        <m:e>
                                          <m:r>
                                            <a:rPr kumimoji="1" lang="en-US" altLang="ko-KR" sz="3600" b="1" i="1">
                                              <a:solidFill>
                                                <a:srgbClr val="53585F"/>
                                              </a:solidFill>
                                              <a:latin typeface="Cambria Math" panose="02040503050406030204" pitchFamily="18" charset="0"/>
                                            </a:rPr>
                                            <m:t>𝒌</m:t>
                                          </m:r>
                                        </m:e>
                                        <m:sub>
                                          <m:r>
                                            <a:rPr kumimoji="1" lang="en-US" altLang="ko-KR" sz="3600" b="1" i="1">
                                              <a:solidFill>
                                                <a:srgbClr val="53585F"/>
                                              </a:solidFill>
                                              <a:latin typeface="Cambria Math" panose="02040503050406030204" pitchFamily="18" charset="0"/>
                                            </a:rPr>
                                            <m:t>𝒊</m:t>
                                          </m:r>
                                        </m:sub>
                                      </m:sSub>
                                      <m:r>
                                        <a:rPr kumimoji="1" lang="en-US" altLang="ko-KR" sz="3600" b="1" i="1">
                                          <a:solidFill>
                                            <a:srgbClr val="53585F"/>
                                          </a:solidFill>
                                          <a:latin typeface="Cambria Math" panose="02040503050406030204" pitchFamily="18" charset="0"/>
                                        </a:rPr>
                                        <m:t>, </m:t>
                                      </m:r>
                                      <m:r>
                                        <a:rPr kumimoji="1" lang="en-US" altLang="ko-KR" sz="3600" b="1" i="1">
                                          <a:solidFill>
                                            <a:srgbClr val="53585F"/>
                                          </a:solidFill>
                                          <a:latin typeface="Cambria Math" panose="02040503050406030204" pitchFamily="18" charset="0"/>
                                        </a:rPr>
                                        <m:t>𝒒</m:t>
                                      </m:r>
                                      <m:r>
                                        <a:rPr kumimoji="1" lang="en-US" altLang="ko-KR" sz="3600" i="1">
                                          <a:solidFill>
                                            <a:srgbClr val="53585F"/>
                                          </a:solidFill>
                                          <a:latin typeface="Cambria Math" panose="02040503050406030204" pitchFamily="18" charset="0"/>
                                        </a:rPr>
                                        <m:t>)</m:t>
                                      </m:r>
                                    </m:sup>
                                  </m:sSup>
                                </m:e>
                              </m:nary>
                            </m:den>
                          </m:f>
                          <m:sSub>
                            <m:sSubPr>
                              <m:ctrlPr>
                                <a:rPr kumimoji="1" lang="en-US" altLang="ko-Kore-KR" sz="3600" b="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𝑣</m:t>
                              </m:r>
                            </m:e>
                            <m:sub>
                              <m:r>
                                <a:rPr kumimoji="1" lang="en-US" altLang="ko-Kore-KR" sz="3600" b="0" i="1" smtClean="0">
                                  <a:solidFill>
                                    <a:srgbClr val="53585F"/>
                                  </a:solidFill>
                                  <a:latin typeface="Cambria Math" panose="02040503050406030204" pitchFamily="18" charset="0"/>
                                </a:rPr>
                                <m:t>𝑖</m:t>
                              </m:r>
                            </m:sub>
                          </m:sSub>
                        </m:e>
                      </m:nary>
                    </m:oMath>
                  </m:oMathPara>
                </a14:m>
                <a:endParaRPr kumimoji="1" lang="ko-Kore-KR" altLang="en-US" sz="3600" dirty="0">
                  <a:solidFill>
                    <a:srgbClr val="53585F"/>
                  </a:solidFill>
                </a:endParaRPr>
              </a:p>
            </p:txBody>
          </p:sp>
        </mc:Choice>
        <mc:Fallback xmlns="">
          <p:sp>
            <p:nvSpPr>
              <p:cNvPr id="3" name="TextBox 2">
                <a:extLst>
                  <a:ext uri="{FF2B5EF4-FFF2-40B4-BE49-F238E27FC236}">
                    <a16:creationId xmlns:a16="http://schemas.microsoft.com/office/drawing/2014/main" id="{020B7A25-2752-5347-B7B8-2366AD27847B}"/>
                  </a:ext>
                </a:extLst>
              </p:cNvPr>
              <p:cNvSpPr txBox="1">
                <a:spLocks noRot="1" noChangeAspect="1" noMove="1" noResize="1" noEditPoints="1" noAdjustHandles="1" noChangeArrowheads="1" noChangeShapeType="1" noTextEdit="1"/>
              </p:cNvSpPr>
              <p:nvPr/>
            </p:nvSpPr>
            <p:spPr>
              <a:xfrm>
                <a:off x="5916474" y="9199491"/>
                <a:ext cx="7698454" cy="1969129"/>
              </a:xfrm>
              <a:prstGeom prst="rect">
                <a:avLst/>
              </a:prstGeom>
              <a:blipFill>
                <a:blip r:embed="rId5"/>
                <a:stretch>
                  <a:fillRect l="-3630" t="-71154" b="-139744"/>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42177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Attention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 name="직사각형 1">
            <a:extLst>
              <a:ext uri="{FF2B5EF4-FFF2-40B4-BE49-F238E27FC236}">
                <a16:creationId xmlns:a16="http://schemas.microsoft.com/office/drawing/2014/main" id="{480C4BA3-2F35-A343-BBFA-6903396EA404}"/>
              </a:ext>
            </a:extLst>
          </p:cNvPr>
          <p:cNvSpPr/>
          <p:nvPr/>
        </p:nvSpPr>
        <p:spPr>
          <a:xfrm>
            <a:off x="2253916" y="3364436"/>
            <a:ext cx="18151642" cy="2554545"/>
          </a:xfrm>
          <a:prstGeom prst="rect">
            <a:avLst/>
          </a:prstGeom>
        </p:spPr>
        <p:txBody>
          <a:bodyPr wrap="square">
            <a:spAutoFit/>
          </a:bodyPr>
          <a:lstStyle/>
          <a:p>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장점</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CNN </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마스킹</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보단 자유롭다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원하는 순서로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auto-regressive</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masking</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가능</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예</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52228" name="Picture 4" descr="how to find lowest vertical and horizontal DCT coefficient of an image  block - Stack Overflow">
            <a:extLst>
              <a:ext uri="{FF2B5EF4-FFF2-40B4-BE49-F238E27FC236}">
                <a16:creationId xmlns:a16="http://schemas.microsoft.com/office/drawing/2014/main" id="{47B0276C-B53D-CF4E-907D-78B1AD91E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836" y="6350917"/>
            <a:ext cx="5904781" cy="590478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497EC16A-768B-AF48-9F28-D6F6174E79EB}"/>
              </a:ext>
            </a:extLst>
          </p:cNvPr>
          <p:cNvPicPr>
            <a:picLocks noChangeAspect="1"/>
          </p:cNvPicPr>
          <p:nvPr/>
        </p:nvPicPr>
        <p:blipFill>
          <a:blip r:embed="rId5"/>
          <a:stretch>
            <a:fillRect/>
          </a:stretch>
        </p:blipFill>
        <p:spPr>
          <a:xfrm>
            <a:off x="3505199" y="6810054"/>
            <a:ext cx="5037221" cy="5445644"/>
          </a:xfrm>
          <a:prstGeom prst="rect">
            <a:avLst/>
          </a:prstGeom>
        </p:spPr>
      </p:pic>
      <p:sp>
        <p:nvSpPr>
          <p:cNvPr id="16" name="직사각형 15">
            <a:extLst>
              <a:ext uri="{FF2B5EF4-FFF2-40B4-BE49-F238E27FC236}">
                <a16:creationId xmlns:a16="http://schemas.microsoft.com/office/drawing/2014/main" id="{6D8EA9A3-4537-F148-9916-31DE364DADAE}"/>
              </a:ext>
            </a:extLst>
          </p:cNvPr>
          <p:cNvSpPr/>
          <p:nvPr/>
        </p:nvSpPr>
        <p:spPr>
          <a:xfrm>
            <a:off x="6096791" y="12349669"/>
            <a:ext cx="12188825" cy="646331"/>
          </a:xfrm>
          <a:prstGeom prst="rect">
            <a:avLst/>
          </a:prstGeom>
        </p:spPr>
        <p:txBody>
          <a:bodyPr>
            <a:spAutoFit/>
          </a:bodyPr>
          <a:lstStyle/>
          <a:p>
            <a:r>
              <a:rPr lang="en" altLang="ko-Kore-KR" dirty="0">
                <a:solidFill>
                  <a:srgbClr val="222222"/>
                </a:solidFill>
                <a:latin typeface="Arial" panose="020B0604020202020204" pitchFamily="34" charset="0"/>
              </a:rPr>
              <a:t>Chen, Xi, et al. "</a:t>
            </a:r>
            <a:r>
              <a:rPr lang="en" altLang="ko-Kore-KR" dirty="0" err="1">
                <a:solidFill>
                  <a:srgbClr val="222222"/>
                </a:solidFill>
                <a:latin typeface="Arial" panose="020B0604020202020204" pitchFamily="34" charset="0"/>
              </a:rPr>
              <a:t>Pixelsnail</a:t>
            </a:r>
            <a:r>
              <a:rPr lang="en" altLang="ko-Kore-KR" dirty="0">
                <a:solidFill>
                  <a:srgbClr val="222222"/>
                </a:solidFill>
                <a:latin typeface="Arial" panose="020B0604020202020204" pitchFamily="34" charset="0"/>
              </a:rPr>
              <a:t>: An improved autoregressive generative model." </a:t>
            </a:r>
            <a:r>
              <a:rPr lang="en" altLang="ko-Kore-KR" i="1" dirty="0">
                <a:solidFill>
                  <a:srgbClr val="222222"/>
                </a:solidFill>
                <a:latin typeface="Arial" panose="020B0604020202020204" pitchFamily="34" charset="0"/>
              </a:rPr>
              <a:t>International Conference on Machine Learning</a:t>
            </a:r>
            <a:r>
              <a:rPr lang="en" altLang="ko-Kore-KR" dirty="0">
                <a:solidFill>
                  <a:srgbClr val="222222"/>
                </a:solidFill>
                <a:latin typeface="Arial" panose="020B0604020202020204" pitchFamily="34" charset="0"/>
              </a:rPr>
              <a:t>. PMLR, 2018.</a:t>
            </a:r>
            <a:endParaRPr lang="ko-Kore-KR" altLang="en-US" dirty="0"/>
          </a:p>
        </p:txBody>
      </p:sp>
    </p:spTree>
    <p:extLst>
      <p:ext uri="{BB962C8B-B14F-4D97-AF65-F5344CB8AC3E}">
        <p14:creationId xmlns:p14="http://schemas.microsoft.com/office/powerpoint/2010/main" val="154158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Attention + Convolution (</a:t>
            </a:r>
            <a:r>
              <a:rPr lang="en-US" altLang="ko-Kore-KR" b="1" dirty="0" err="1"/>
              <a:t>PixelSNAIL</a:t>
            </a:r>
            <a:r>
              <a:rPr lang="en-US" altLang="ko-Kore-KR" b="1" dirty="0"/>
              <a:t>; 2018)</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3" name="그림 2">
            <a:extLst>
              <a:ext uri="{FF2B5EF4-FFF2-40B4-BE49-F238E27FC236}">
                <a16:creationId xmlns:a16="http://schemas.microsoft.com/office/drawing/2014/main" id="{9642481E-EC0E-1C46-A2AB-636C6B128553}"/>
              </a:ext>
            </a:extLst>
          </p:cNvPr>
          <p:cNvPicPr>
            <a:picLocks noChangeAspect="1"/>
          </p:cNvPicPr>
          <p:nvPr/>
        </p:nvPicPr>
        <p:blipFill>
          <a:blip r:embed="rId4"/>
          <a:stretch>
            <a:fillRect/>
          </a:stretch>
        </p:blipFill>
        <p:spPr>
          <a:xfrm>
            <a:off x="1819902" y="3498467"/>
            <a:ext cx="10371302" cy="5904262"/>
          </a:xfrm>
          <a:prstGeom prst="rect">
            <a:avLst/>
          </a:prstGeom>
        </p:spPr>
      </p:pic>
      <p:pic>
        <p:nvPicPr>
          <p:cNvPr id="4" name="그림 3">
            <a:extLst>
              <a:ext uri="{FF2B5EF4-FFF2-40B4-BE49-F238E27FC236}">
                <a16:creationId xmlns:a16="http://schemas.microsoft.com/office/drawing/2014/main" id="{70B92FF4-5C2B-054D-98D0-A765D55A2FA8}"/>
              </a:ext>
            </a:extLst>
          </p:cNvPr>
          <p:cNvPicPr>
            <a:picLocks noChangeAspect="1"/>
          </p:cNvPicPr>
          <p:nvPr/>
        </p:nvPicPr>
        <p:blipFill>
          <a:blip r:embed="rId5"/>
          <a:stretch>
            <a:fillRect/>
          </a:stretch>
        </p:blipFill>
        <p:spPr>
          <a:xfrm>
            <a:off x="12191204" y="4076036"/>
            <a:ext cx="9436599" cy="4550984"/>
          </a:xfrm>
          <a:prstGeom prst="rect">
            <a:avLst/>
          </a:prstGeom>
        </p:spPr>
      </p:pic>
      <p:sp>
        <p:nvSpPr>
          <p:cNvPr id="5" name="직사각형 4">
            <a:extLst>
              <a:ext uri="{FF2B5EF4-FFF2-40B4-BE49-F238E27FC236}">
                <a16:creationId xmlns:a16="http://schemas.microsoft.com/office/drawing/2014/main" id="{46C86C2E-8602-0A4E-BEDD-60F9FCBB27C3}"/>
              </a:ext>
            </a:extLst>
          </p:cNvPr>
          <p:cNvSpPr/>
          <p:nvPr/>
        </p:nvSpPr>
        <p:spPr>
          <a:xfrm>
            <a:off x="6096791" y="12349669"/>
            <a:ext cx="12188825" cy="646331"/>
          </a:xfrm>
          <a:prstGeom prst="rect">
            <a:avLst/>
          </a:prstGeom>
        </p:spPr>
        <p:txBody>
          <a:bodyPr>
            <a:spAutoFit/>
          </a:bodyPr>
          <a:lstStyle/>
          <a:p>
            <a:r>
              <a:rPr lang="en" altLang="ko-Kore-KR" dirty="0">
                <a:solidFill>
                  <a:srgbClr val="222222"/>
                </a:solidFill>
                <a:latin typeface="Arial" panose="020B0604020202020204" pitchFamily="34" charset="0"/>
              </a:rPr>
              <a:t>Chen, Xi, et al. "</a:t>
            </a:r>
            <a:r>
              <a:rPr lang="en" altLang="ko-Kore-KR" dirty="0" err="1">
                <a:solidFill>
                  <a:srgbClr val="222222"/>
                </a:solidFill>
                <a:latin typeface="Arial" panose="020B0604020202020204" pitchFamily="34" charset="0"/>
              </a:rPr>
              <a:t>Pixelsnail</a:t>
            </a:r>
            <a:r>
              <a:rPr lang="en" altLang="ko-Kore-KR" dirty="0">
                <a:solidFill>
                  <a:srgbClr val="222222"/>
                </a:solidFill>
                <a:latin typeface="Arial" panose="020B0604020202020204" pitchFamily="34" charset="0"/>
              </a:rPr>
              <a:t>: An improved autoregressive generative model." </a:t>
            </a:r>
            <a:r>
              <a:rPr lang="en" altLang="ko-Kore-KR" i="1" dirty="0">
                <a:solidFill>
                  <a:srgbClr val="222222"/>
                </a:solidFill>
                <a:latin typeface="Arial" panose="020B0604020202020204" pitchFamily="34" charset="0"/>
              </a:rPr>
              <a:t>International Conference on Machine Learning</a:t>
            </a:r>
            <a:r>
              <a:rPr lang="en" altLang="ko-Kore-KR" dirty="0">
                <a:solidFill>
                  <a:srgbClr val="222222"/>
                </a:solidFill>
                <a:latin typeface="Arial" panose="020B0604020202020204" pitchFamily="34" charset="0"/>
              </a:rPr>
              <a:t>. PMLR, 2018.</a:t>
            </a:r>
            <a:endParaRPr lang="ko-Kore-KR" altLang="en-US" dirty="0"/>
          </a:p>
        </p:txBody>
      </p:sp>
      <p:pic>
        <p:nvPicPr>
          <p:cNvPr id="11" name="그림 10">
            <a:extLst>
              <a:ext uri="{FF2B5EF4-FFF2-40B4-BE49-F238E27FC236}">
                <a16:creationId xmlns:a16="http://schemas.microsoft.com/office/drawing/2014/main" id="{5B7E20C7-3F3E-A041-B4C8-FE36C3867B83}"/>
              </a:ext>
            </a:extLst>
          </p:cNvPr>
          <p:cNvPicPr>
            <a:picLocks noChangeAspect="1"/>
          </p:cNvPicPr>
          <p:nvPr/>
        </p:nvPicPr>
        <p:blipFill>
          <a:blip r:embed="rId6"/>
          <a:stretch>
            <a:fillRect/>
          </a:stretch>
        </p:blipFill>
        <p:spPr>
          <a:xfrm>
            <a:off x="10368790" y="9622143"/>
            <a:ext cx="1821178" cy="2191105"/>
          </a:xfrm>
          <a:prstGeom prst="rect">
            <a:avLst/>
          </a:prstGeom>
        </p:spPr>
      </p:pic>
      <p:pic>
        <p:nvPicPr>
          <p:cNvPr id="15" name="그림 14">
            <a:extLst>
              <a:ext uri="{FF2B5EF4-FFF2-40B4-BE49-F238E27FC236}">
                <a16:creationId xmlns:a16="http://schemas.microsoft.com/office/drawing/2014/main" id="{A543BD4F-3DD5-F348-AC42-65C3BD4D23DC}"/>
              </a:ext>
            </a:extLst>
          </p:cNvPr>
          <p:cNvPicPr>
            <a:picLocks noChangeAspect="1"/>
          </p:cNvPicPr>
          <p:nvPr/>
        </p:nvPicPr>
        <p:blipFill>
          <a:blip r:embed="rId7"/>
          <a:stretch>
            <a:fillRect/>
          </a:stretch>
        </p:blipFill>
        <p:spPr>
          <a:xfrm>
            <a:off x="7381915" y="9715788"/>
            <a:ext cx="2870200" cy="2108200"/>
          </a:xfrm>
          <a:prstGeom prst="rect">
            <a:avLst/>
          </a:prstGeom>
        </p:spPr>
      </p:pic>
      <p:pic>
        <p:nvPicPr>
          <p:cNvPr id="16" name="그림 15">
            <a:extLst>
              <a:ext uri="{FF2B5EF4-FFF2-40B4-BE49-F238E27FC236}">
                <a16:creationId xmlns:a16="http://schemas.microsoft.com/office/drawing/2014/main" id="{A8A9DBBA-F15B-7143-9690-8E3D299B7637}"/>
              </a:ext>
            </a:extLst>
          </p:cNvPr>
          <p:cNvPicPr>
            <a:picLocks noChangeAspect="1"/>
          </p:cNvPicPr>
          <p:nvPr/>
        </p:nvPicPr>
        <p:blipFill>
          <a:blip r:embed="rId8"/>
          <a:stretch>
            <a:fillRect/>
          </a:stretch>
        </p:blipFill>
        <p:spPr>
          <a:xfrm>
            <a:off x="13253711" y="9715788"/>
            <a:ext cx="1753175" cy="1975800"/>
          </a:xfrm>
          <a:prstGeom prst="rect">
            <a:avLst/>
          </a:prstGeom>
        </p:spPr>
      </p:pic>
      <p:pic>
        <p:nvPicPr>
          <p:cNvPr id="17" name="그림 16">
            <a:extLst>
              <a:ext uri="{FF2B5EF4-FFF2-40B4-BE49-F238E27FC236}">
                <a16:creationId xmlns:a16="http://schemas.microsoft.com/office/drawing/2014/main" id="{8DF84E4E-2AAF-064C-8CB7-D67B01ADEE3B}"/>
              </a:ext>
            </a:extLst>
          </p:cNvPr>
          <p:cNvPicPr>
            <a:picLocks noChangeAspect="1"/>
          </p:cNvPicPr>
          <p:nvPr/>
        </p:nvPicPr>
        <p:blipFill>
          <a:blip r:embed="rId9"/>
          <a:stretch>
            <a:fillRect/>
          </a:stretch>
        </p:blipFill>
        <p:spPr>
          <a:xfrm>
            <a:off x="15279812" y="9739910"/>
            <a:ext cx="2171700" cy="1866900"/>
          </a:xfrm>
          <a:prstGeom prst="rect">
            <a:avLst/>
          </a:prstGeom>
        </p:spPr>
      </p:pic>
    </p:spTree>
    <p:extLst>
      <p:ext uri="{BB962C8B-B14F-4D97-AF65-F5344CB8AC3E}">
        <p14:creationId xmlns:p14="http://schemas.microsoft.com/office/powerpoint/2010/main" val="3949807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Masked Attention </a:t>
            </a:r>
            <a:br>
              <a:rPr lang="en-US" altLang="ko-Kore-KR" b="1" dirty="0"/>
            </a:br>
            <a:r>
              <a:rPr lang="en-US" altLang="ko-Kore-KR" b="1" dirty="0">
                <a:sym typeface="Wingdings" pitchFamily="2" charset="2"/>
              </a:rPr>
              <a:t> Applied to “Transformer based models” </a:t>
            </a:r>
            <a:r>
              <a:rPr lang="en-US" altLang="ko-Kore-KR" b="1" dirty="0"/>
              <a:t>(TBD)</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54274" name="Picture 2" descr="Transformer - Harder, Better, Faster, Stronger – 핑퐁팀 블로그">
            <a:extLst>
              <a:ext uri="{FF2B5EF4-FFF2-40B4-BE49-F238E27FC236}">
                <a16:creationId xmlns:a16="http://schemas.microsoft.com/office/drawing/2014/main" id="{CD064FF1-2910-1D46-82FD-F4B5E50E3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641" y="3052921"/>
            <a:ext cx="7390468" cy="10663079"/>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FCBD38E5-1CE8-CA49-896D-3350ABBFA687}"/>
              </a:ext>
            </a:extLst>
          </p:cNvPr>
          <p:cNvSpPr/>
          <p:nvPr/>
        </p:nvSpPr>
        <p:spPr>
          <a:xfrm>
            <a:off x="6850875" y="8384460"/>
            <a:ext cx="2597309" cy="1871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BCBFB372-4154-2C4C-B4AF-17082F15726A}"/>
              </a:ext>
            </a:extLst>
          </p:cNvPr>
          <p:cNvSpPr/>
          <p:nvPr/>
        </p:nvSpPr>
        <p:spPr>
          <a:xfrm>
            <a:off x="11359653" y="6703076"/>
            <a:ext cx="11244360" cy="369332"/>
          </a:xfrm>
          <a:prstGeom prst="rect">
            <a:avLst/>
          </a:prstGeom>
        </p:spPr>
        <p:txBody>
          <a:bodyPr wrap="none">
            <a:spAutoFit/>
          </a:bodyPr>
          <a:lstStyle/>
          <a:p>
            <a:r>
              <a:rPr lang="en" altLang="ko-Kore-KR" dirty="0">
                <a:solidFill>
                  <a:srgbClr val="222222"/>
                </a:solidFill>
                <a:latin typeface="Arial" panose="020B0604020202020204" pitchFamily="34" charset="0"/>
              </a:rPr>
              <a:t>Vaswani, Ashish, et al. "Attention is all you need." </a:t>
            </a:r>
            <a:r>
              <a:rPr lang="en" altLang="ko-Kore-KR" i="1" dirty="0">
                <a:solidFill>
                  <a:srgbClr val="222222"/>
                </a:solidFill>
                <a:latin typeface="Arial" panose="020B0604020202020204" pitchFamily="34" charset="0"/>
              </a:rPr>
              <a:t>Advances in neural information processing systems</a:t>
            </a:r>
            <a:r>
              <a:rPr lang="en" altLang="ko-Kore-KR" dirty="0">
                <a:solidFill>
                  <a:srgbClr val="222222"/>
                </a:solidFill>
                <a:latin typeface="Arial" panose="020B0604020202020204" pitchFamily="34" charset="0"/>
              </a:rPr>
              <a:t>. 2017.</a:t>
            </a:r>
            <a:endParaRPr lang="ko-Kore-KR" altLang="en-US" dirty="0"/>
          </a:p>
        </p:txBody>
      </p:sp>
    </p:spTree>
    <p:extLst>
      <p:ext uri="{BB962C8B-B14F-4D97-AF65-F5344CB8AC3E}">
        <p14:creationId xmlns:p14="http://schemas.microsoft.com/office/powerpoint/2010/main" val="3060919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Neural auto-regressive </a:t>
            </a:r>
            <a:r>
              <a:rPr lang="ko-Kore-KR" altLang="en-US" b="1" dirty="0"/>
              <a:t>모델의 장단점</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3" name="직사각형 2">
            <a:extLst>
              <a:ext uri="{FF2B5EF4-FFF2-40B4-BE49-F238E27FC236}">
                <a16:creationId xmlns:a16="http://schemas.microsoft.com/office/drawing/2014/main" id="{2926BB68-82A4-6F46-9D21-D3F779573597}"/>
              </a:ext>
            </a:extLst>
          </p:cNvPr>
          <p:cNvSpPr/>
          <p:nvPr/>
        </p:nvSpPr>
        <p:spPr>
          <a:xfrm>
            <a:off x="2761436" y="3339363"/>
            <a:ext cx="17134702" cy="8463855"/>
          </a:xfrm>
          <a:prstGeom prst="rect">
            <a:avLst/>
          </a:prstGeom>
        </p:spPr>
        <p:txBody>
          <a:bodyPr wrap="square">
            <a:spAutoFit/>
          </a:bodyPr>
          <a:lstStyle/>
          <a:p>
            <a:r>
              <a:rPr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장점</a:t>
            </a:r>
            <a:r>
              <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모델 성능에 있어 일반적으로 가장 좋다</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Expressivity:  autoregressive factorization</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일반적이고 또 코드를 작성하기 쉬운 편이다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Generalization: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의미있는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parameter sharing</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좋은 귀납적인 편향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(inductive bias)</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를 주어 일반화가 잘 된다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è"/>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많은 데이터 셋과 도메인에서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state-of-art</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이룬다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단점</a:t>
            </a:r>
            <a:r>
              <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샘플 하나당 한번의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forward pass</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하여야 한다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여러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forward</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하여야 할 시</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è"/>
            </a:pPr>
            <a:r>
              <a:rPr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매우 느리다 </a:t>
            </a:r>
            <a:r>
              <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endParaRPr lang="en-US" altLang="ko-KR" sz="40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Wingdings" pitchFamily="2" charset="2"/>
              <a:buChar char="è"/>
            </a:pPr>
            <a:endPar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Wingdings" pitchFamily="2" charset="2"/>
              <a:buChar char="è"/>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예</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Tesla K40 GPU</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32 x 32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이미지를 생성하면</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개당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분 내외로 걸릴 수도 있다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1828823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Neural auto-regressive </a:t>
            </a:r>
            <a:r>
              <a:rPr lang="ko-Kore-KR" altLang="en-US" b="1" dirty="0"/>
              <a:t>모델의 단점 보완법</a:t>
            </a:r>
            <a:r>
              <a:rPr lang="en-US" altLang="ko-Kore-KR" b="1" dirty="0"/>
              <a:t>?</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3" name="직사각형 2">
            <a:extLst>
              <a:ext uri="{FF2B5EF4-FFF2-40B4-BE49-F238E27FC236}">
                <a16:creationId xmlns:a16="http://schemas.microsoft.com/office/drawing/2014/main" id="{2926BB68-82A4-6F46-9D21-D3F779573597}"/>
              </a:ext>
            </a:extLst>
          </p:cNvPr>
          <p:cNvSpPr/>
          <p:nvPr/>
        </p:nvSpPr>
        <p:spPr>
          <a:xfrm>
            <a:off x="11704199" y="5218938"/>
            <a:ext cx="10196162" cy="5016758"/>
          </a:xfrm>
          <a:prstGeom prst="rect">
            <a:avLst/>
          </a:prstGeom>
        </p:spPr>
        <p:txBody>
          <a:bodyPr wrap="square">
            <a:spAutoFit/>
          </a:bodyPr>
          <a:lstStyle/>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Dynamic programming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스럽게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caching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할 수 있다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연산이 겹치는 부분이 존재한다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O(d)  O(log(d))</a:t>
            </a:r>
          </a:p>
          <a:p>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단</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구현 엔지니어링 난이도는 높은 편이다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예</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fast-</a:t>
            </a:r>
            <a:r>
              <a:rPr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wavenet</a:t>
            </a: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multi-scale </a:t>
            </a:r>
            <a:r>
              <a:rPr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PixelCNN</a:t>
            </a: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2" name="그림 1">
            <a:extLst>
              <a:ext uri="{FF2B5EF4-FFF2-40B4-BE49-F238E27FC236}">
                <a16:creationId xmlns:a16="http://schemas.microsoft.com/office/drawing/2014/main" id="{93986CD5-CEB1-4E4B-B246-E0A6E26A4046}"/>
              </a:ext>
            </a:extLst>
          </p:cNvPr>
          <p:cNvPicPr>
            <a:picLocks noChangeAspect="1"/>
          </p:cNvPicPr>
          <p:nvPr/>
        </p:nvPicPr>
        <p:blipFill>
          <a:blip r:embed="rId4"/>
          <a:stretch>
            <a:fillRect/>
          </a:stretch>
        </p:blipFill>
        <p:spPr>
          <a:xfrm>
            <a:off x="1452135" y="3067633"/>
            <a:ext cx="9850173" cy="10376518"/>
          </a:xfrm>
          <a:prstGeom prst="rect">
            <a:avLst/>
          </a:prstGeom>
        </p:spPr>
      </p:pic>
      <p:sp>
        <p:nvSpPr>
          <p:cNvPr id="4" name="직사각형 3">
            <a:extLst>
              <a:ext uri="{FF2B5EF4-FFF2-40B4-BE49-F238E27FC236}">
                <a16:creationId xmlns:a16="http://schemas.microsoft.com/office/drawing/2014/main" id="{54F551A1-9019-7C44-A2E2-C28FB8ED3FE6}"/>
              </a:ext>
            </a:extLst>
          </p:cNvPr>
          <p:cNvSpPr/>
          <p:nvPr/>
        </p:nvSpPr>
        <p:spPr>
          <a:xfrm>
            <a:off x="6201584" y="13066843"/>
            <a:ext cx="10201447" cy="369332"/>
          </a:xfrm>
          <a:prstGeom prst="rect">
            <a:avLst/>
          </a:prstGeom>
        </p:spPr>
        <p:txBody>
          <a:bodyPr wrap="none">
            <a:spAutoFit/>
          </a:bodyPr>
          <a:lstStyle/>
          <a:p>
            <a:r>
              <a:rPr lang="en" altLang="ko-Kore-KR" dirty="0">
                <a:solidFill>
                  <a:srgbClr val="222222"/>
                </a:solidFill>
                <a:latin typeface="Arial" panose="020B0604020202020204" pitchFamily="34" charset="0"/>
              </a:rPr>
              <a:t>Paine, Tom Le, et al. "Fast </a:t>
            </a:r>
            <a:r>
              <a:rPr lang="en" altLang="ko-Kore-KR" dirty="0" err="1">
                <a:solidFill>
                  <a:srgbClr val="222222"/>
                </a:solidFill>
                <a:latin typeface="Arial" panose="020B0604020202020204" pitchFamily="34" charset="0"/>
              </a:rPr>
              <a:t>wavenet</a:t>
            </a:r>
            <a:r>
              <a:rPr lang="en" altLang="ko-Kore-KR" dirty="0">
                <a:solidFill>
                  <a:srgbClr val="222222"/>
                </a:solidFill>
                <a:latin typeface="Arial" panose="020B0604020202020204" pitchFamily="34" charset="0"/>
              </a:rPr>
              <a:t> generation algorithm."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arXiv:1611.09482</a:t>
            </a:r>
            <a:r>
              <a:rPr lang="en" altLang="ko-Kore-KR" dirty="0">
                <a:solidFill>
                  <a:srgbClr val="222222"/>
                </a:solidFill>
                <a:latin typeface="Arial" panose="020B0604020202020204" pitchFamily="34" charset="0"/>
              </a:rPr>
              <a:t> (2016).</a:t>
            </a:r>
            <a:endParaRPr lang="ko-Kore-KR" altLang="en-US" dirty="0"/>
          </a:p>
        </p:txBody>
      </p:sp>
    </p:spTree>
    <p:extLst>
      <p:ext uri="{BB962C8B-B14F-4D97-AF65-F5344CB8AC3E}">
        <p14:creationId xmlns:p14="http://schemas.microsoft.com/office/powerpoint/2010/main" val="2033012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Recap: Encoder-decoder </a:t>
            </a:r>
            <a:r>
              <a:rPr lang="ko-KR" altLang="en-US" b="1" dirty="0"/>
              <a:t>기반 모델</a:t>
            </a:r>
            <a:endParaRPr lang="en-US" altLang="ko-KR" b="1" dirty="0"/>
          </a:p>
          <a:p>
            <a:pPr>
              <a:spcBef>
                <a:spcPts val="1000"/>
              </a:spcBef>
              <a:defRPr sz="3000" spc="-59">
                <a:latin typeface="SpoqaHanSans-Bold"/>
                <a:ea typeface="SpoqaHanSans-Bold"/>
                <a:cs typeface="SpoqaHanSans-Bold"/>
                <a:sym typeface="SpoqaHanSans-Bold"/>
              </a:defRPr>
            </a:pPr>
            <a:r>
              <a:rPr lang="en-US" altLang="ko-Kore-KR" b="1" dirty="0"/>
              <a:t>Auto-encoder</a:t>
            </a:r>
            <a:r>
              <a:rPr lang="ko-KR" altLang="en-US" b="1" dirty="0"/>
              <a:t>의 예</a:t>
            </a:r>
            <a:r>
              <a:rPr lang="en-US" altLang="ko-KR" b="1" dirty="0"/>
              <a:t>:</a:t>
            </a:r>
            <a:r>
              <a:rPr lang="ko-KR" altLang="en-US" b="1" dirty="0"/>
              <a:t> </a:t>
            </a:r>
            <a:r>
              <a:rPr lang="en-US" altLang="ko-KR" b="1" dirty="0"/>
              <a:t>Deconvolutional network &amp; U-Net</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AB37A0-DA60-CF4F-A28E-02D98FB265F4}"/>
                  </a:ext>
                </a:extLst>
              </p:cNvPr>
              <p:cNvSpPr txBox="1"/>
              <p:nvPr/>
            </p:nvSpPr>
            <p:spPr>
              <a:xfrm>
                <a:off x="3427827" y="3836067"/>
                <a:ext cx="26933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𝑥</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𝑇</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15" name="TextBox 14">
                <a:extLst>
                  <a:ext uri="{FF2B5EF4-FFF2-40B4-BE49-F238E27FC236}">
                    <a16:creationId xmlns:a16="http://schemas.microsoft.com/office/drawing/2014/main" id="{C2AB37A0-DA60-CF4F-A28E-02D98FB265F4}"/>
                  </a:ext>
                </a:extLst>
              </p:cNvPr>
              <p:cNvSpPr txBox="1">
                <a:spLocks noRot="1" noChangeAspect="1" noMove="1" noResize="1" noEditPoints="1" noAdjustHandles="1" noChangeArrowheads="1" noChangeShapeType="1" noTextEdit="1"/>
              </p:cNvSpPr>
              <p:nvPr/>
            </p:nvSpPr>
            <p:spPr>
              <a:xfrm>
                <a:off x="3427827" y="3836067"/>
                <a:ext cx="2693366" cy="492443"/>
              </a:xfrm>
              <a:prstGeom prst="rect">
                <a:avLst/>
              </a:prstGeom>
              <a:blipFill>
                <a:blip r:embed="rId4"/>
                <a:stretch>
                  <a:fillRect l="-1408" r="-5164" b="-35000"/>
                </a:stretch>
              </a:blipFill>
            </p:spPr>
            <p:txBody>
              <a:bodyPr/>
              <a:lstStyle/>
              <a:p>
                <a:r>
                  <a:rPr lang="ko-Kore-KR" altLang="en-US">
                    <a:noFill/>
                  </a:rPr>
                  <a:t> </a:t>
                </a:r>
              </a:p>
            </p:txBody>
          </p:sp>
        </mc:Fallback>
      </mc:AlternateContent>
      <p:sp>
        <p:nvSpPr>
          <p:cNvPr id="16" name="TextBox 15">
            <a:extLst>
              <a:ext uri="{FF2B5EF4-FFF2-40B4-BE49-F238E27FC236}">
                <a16:creationId xmlns:a16="http://schemas.microsoft.com/office/drawing/2014/main" id="{165BE836-3E10-374E-82D8-5D6F35F86309}"/>
              </a:ext>
            </a:extLst>
          </p:cNvPr>
          <p:cNvSpPr txBox="1"/>
          <p:nvPr/>
        </p:nvSpPr>
        <p:spPr>
          <a:xfrm>
            <a:off x="7834344" y="3789900"/>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17" name="TextBox 16">
            <a:extLst>
              <a:ext uri="{FF2B5EF4-FFF2-40B4-BE49-F238E27FC236}">
                <a16:creationId xmlns:a16="http://schemas.microsoft.com/office/drawing/2014/main" id="{761F0308-64AC-9B40-A8B2-5F932F11A33F}"/>
              </a:ext>
            </a:extLst>
          </p:cNvPr>
          <p:cNvSpPr txBox="1"/>
          <p:nvPr/>
        </p:nvSpPr>
        <p:spPr>
          <a:xfrm>
            <a:off x="12240861" y="3789899"/>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Decoder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cxnSp>
        <p:nvCxnSpPr>
          <p:cNvPr id="18" name="직선 화살표 연결선 17">
            <a:extLst>
              <a:ext uri="{FF2B5EF4-FFF2-40B4-BE49-F238E27FC236}">
                <a16:creationId xmlns:a16="http://schemas.microsoft.com/office/drawing/2014/main" id="{80DFE08D-FF5D-D04D-A5D5-D0A1DCBB0D6E}"/>
              </a:ext>
            </a:extLst>
          </p:cNvPr>
          <p:cNvCxnSpPr>
            <a:stCxn id="15" idx="3"/>
            <a:endCxn id="16" idx="1"/>
          </p:cNvCxnSpPr>
          <p:nvPr/>
        </p:nvCxnSpPr>
        <p:spPr>
          <a:xfrm flipV="1">
            <a:off x="6121193" y="4082288"/>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9" name="직선 화살표 연결선 18">
            <a:extLst>
              <a:ext uri="{FF2B5EF4-FFF2-40B4-BE49-F238E27FC236}">
                <a16:creationId xmlns:a16="http://schemas.microsoft.com/office/drawing/2014/main" id="{B7947DA9-561E-AF41-ACA1-45E6318A3454}"/>
              </a:ext>
            </a:extLst>
          </p:cNvPr>
          <p:cNvCxnSpPr>
            <a:cxnSpLocks/>
            <a:stCxn id="16" idx="3"/>
            <a:endCxn id="17" idx="1"/>
          </p:cNvCxnSpPr>
          <p:nvPr/>
        </p:nvCxnSpPr>
        <p:spPr>
          <a:xfrm flipV="1">
            <a:off x="10527710" y="4082287"/>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7C7289-7EA9-324B-A4A2-70307CF53AA0}"/>
                  </a:ext>
                </a:extLst>
              </p:cNvPr>
              <p:cNvSpPr txBox="1"/>
              <p:nvPr/>
            </p:nvSpPr>
            <p:spPr>
              <a:xfrm>
                <a:off x="16647378" y="3836064"/>
                <a:ext cx="26559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𝑦</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𝑆</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20" name="TextBox 19">
                <a:extLst>
                  <a:ext uri="{FF2B5EF4-FFF2-40B4-BE49-F238E27FC236}">
                    <a16:creationId xmlns:a16="http://schemas.microsoft.com/office/drawing/2014/main" id="{397C7289-7EA9-324B-A4A2-70307CF53AA0}"/>
                  </a:ext>
                </a:extLst>
              </p:cNvPr>
              <p:cNvSpPr txBox="1">
                <a:spLocks noRot="1" noChangeAspect="1" noMove="1" noResize="1" noEditPoints="1" noAdjustHandles="1" noChangeArrowheads="1" noChangeShapeType="1" noTextEdit="1"/>
              </p:cNvSpPr>
              <p:nvPr/>
            </p:nvSpPr>
            <p:spPr>
              <a:xfrm>
                <a:off x="16647378" y="3836064"/>
                <a:ext cx="2655919" cy="492443"/>
              </a:xfrm>
              <a:prstGeom prst="rect">
                <a:avLst/>
              </a:prstGeom>
              <a:blipFill>
                <a:blip r:embed="rId5"/>
                <a:stretch>
                  <a:fillRect l="-2844" r="-4739" b="-35000"/>
                </a:stretch>
              </a:blipFill>
            </p:spPr>
            <p:txBody>
              <a:bodyPr/>
              <a:lstStyle/>
              <a:p>
                <a:r>
                  <a:rPr lang="ko-Kore-KR" altLang="en-US">
                    <a:noFill/>
                  </a:rPr>
                  <a:t> </a:t>
                </a:r>
              </a:p>
            </p:txBody>
          </p:sp>
        </mc:Fallback>
      </mc:AlternateContent>
      <p:cxnSp>
        <p:nvCxnSpPr>
          <p:cNvPr id="21" name="직선 화살표 연결선 20">
            <a:extLst>
              <a:ext uri="{FF2B5EF4-FFF2-40B4-BE49-F238E27FC236}">
                <a16:creationId xmlns:a16="http://schemas.microsoft.com/office/drawing/2014/main" id="{5552BB00-916A-A94C-B380-3A8184A79441}"/>
              </a:ext>
            </a:extLst>
          </p:cNvPr>
          <p:cNvCxnSpPr>
            <a:cxnSpLocks/>
            <a:stCxn id="17" idx="3"/>
            <a:endCxn id="20" idx="1"/>
          </p:cNvCxnSpPr>
          <p:nvPr/>
        </p:nvCxnSpPr>
        <p:spPr>
          <a:xfrm flipV="1">
            <a:off x="14934227" y="4082286"/>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44B97D29-D947-5F40-9657-BC78BC5F7DFB}"/>
                  </a:ext>
                </a:extLst>
              </p:cNvPr>
              <p:cNvSpPr/>
              <p:nvPr/>
            </p:nvSpPr>
            <p:spPr>
              <a:xfrm>
                <a:off x="11126715" y="4036124"/>
                <a:ext cx="51514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rPr>
                        <m:t>𝑧</m:t>
                      </m:r>
                    </m:oMath>
                  </m:oMathPara>
                </a14:m>
                <a:endParaRPr lang="ko-Kore-KR" altLang="en-US" sz="3600" dirty="0"/>
              </a:p>
            </p:txBody>
          </p:sp>
        </mc:Choice>
        <mc:Fallback xmlns="">
          <p:sp>
            <p:nvSpPr>
              <p:cNvPr id="22" name="직사각형 21">
                <a:extLst>
                  <a:ext uri="{FF2B5EF4-FFF2-40B4-BE49-F238E27FC236}">
                    <a16:creationId xmlns:a16="http://schemas.microsoft.com/office/drawing/2014/main" id="{44B97D29-D947-5F40-9657-BC78BC5F7DFB}"/>
                  </a:ext>
                </a:extLst>
              </p:cNvPr>
              <p:cNvSpPr>
                <a:spLocks noRot="1" noChangeAspect="1" noMove="1" noResize="1" noEditPoints="1" noAdjustHandles="1" noChangeArrowheads="1" noChangeShapeType="1" noTextEdit="1"/>
              </p:cNvSpPr>
              <p:nvPr/>
            </p:nvSpPr>
            <p:spPr>
              <a:xfrm>
                <a:off x="11126715" y="4036124"/>
                <a:ext cx="515141" cy="646331"/>
              </a:xfrm>
              <a:prstGeom prst="rect">
                <a:avLst/>
              </a:prstGeom>
              <a:blipFill>
                <a:blip r:embed="rId6"/>
                <a:stretch>
                  <a:fillRect/>
                </a:stretch>
              </a:blipFill>
            </p:spPr>
            <p:txBody>
              <a:bodyPr/>
              <a:lstStyle/>
              <a:p>
                <a:r>
                  <a:rPr lang="ko-Kore-KR" altLang="en-US">
                    <a:noFill/>
                  </a:rPr>
                  <a:t> </a:t>
                </a:r>
              </a:p>
            </p:txBody>
          </p:sp>
        </mc:Fallback>
      </mc:AlternateContent>
      <p:pic>
        <p:nvPicPr>
          <p:cNvPr id="23" name="그림 22">
            <a:extLst>
              <a:ext uri="{FF2B5EF4-FFF2-40B4-BE49-F238E27FC236}">
                <a16:creationId xmlns:a16="http://schemas.microsoft.com/office/drawing/2014/main" id="{932BC53F-4FFA-2242-AFC0-7E835BEC8F5C}"/>
              </a:ext>
            </a:extLst>
          </p:cNvPr>
          <p:cNvPicPr>
            <a:picLocks noChangeAspect="1"/>
          </p:cNvPicPr>
          <p:nvPr/>
        </p:nvPicPr>
        <p:blipFill>
          <a:blip r:embed="rId7"/>
          <a:stretch>
            <a:fillRect/>
          </a:stretch>
        </p:blipFill>
        <p:spPr>
          <a:xfrm>
            <a:off x="12410858" y="4834065"/>
            <a:ext cx="11472382" cy="3564236"/>
          </a:xfrm>
          <a:prstGeom prst="rect">
            <a:avLst/>
          </a:prstGeom>
        </p:spPr>
      </p:pic>
      <p:pic>
        <p:nvPicPr>
          <p:cNvPr id="24" name="그림 23">
            <a:extLst>
              <a:ext uri="{FF2B5EF4-FFF2-40B4-BE49-F238E27FC236}">
                <a16:creationId xmlns:a16="http://schemas.microsoft.com/office/drawing/2014/main" id="{F297F2CC-BB11-2F42-952D-08F32851E110}"/>
              </a:ext>
            </a:extLst>
          </p:cNvPr>
          <p:cNvPicPr>
            <a:picLocks noChangeAspect="1"/>
          </p:cNvPicPr>
          <p:nvPr/>
        </p:nvPicPr>
        <p:blipFill>
          <a:blip r:embed="rId8"/>
          <a:stretch>
            <a:fillRect/>
          </a:stretch>
        </p:blipFill>
        <p:spPr>
          <a:xfrm>
            <a:off x="1890595" y="4780305"/>
            <a:ext cx="9737393" cy="7861748"/>
          </a:xfrm>
          <a:prstGeom prst="rect">
            <a:avLst/>
          </a:prstGeom>
        </p:spPr>
      </p:pic>
      <p:sp>
        <p:nvSpPr>
          <p:cNvPr id="3" name="직사각형 2">
            <a:extLst>
              <a:ext uri="{FF2B5EF4-FFF2-40B4-BE49-F238E27FC236}">
                <a16:creationId xmlns:a16="http://schemas.microsoft.com/office/drawing/2014/main" id="{0F9794CF-C57C-CD45-8B42-CDEDE952484A}"/>
              </a:ext>
            </a:extLst>
          </p:cNvPr>
          <p:cNvSpPr/>
          <p:nvPr/>
        </p:nvSpPr>
        <p:spPr>
          <a:xfrm>
            <a:off x="664878" y="12739903"/>
            <a:ext cx="12188825" cy="646331"/>
          </a:xfrm>
          <a:prstGeom prst="rect">
            <a:avLst/>
          </a:prstGeom>
        </p:spPr>
        <p:txBody>
          <a:bodyPr>
            <a:spAutoFit/>
          </a:bodyPr>
          <a:lstStyle/>
          <a:p>
            <a:r>
              <a:rPr lang="en" altLang="ko-Kore-KR" dirty="0" err="1"/>
              <a:t>Ronneberger</a:t>
            </a:r>
            <a:r>
              <a:rPr lang="en" altLang="ko-Kore-KR" dirty="0"/>
              <a:t>, Olaf, Philipp Fischer, and Thomas </a:t>
            </a:r>
            <a:r>
              <a:rPr lang="en" altLang="ko-Kore-KR" dirty="0" err="1"/>
              <a:t>Brox</a:t>
            </a:r>
            <a:r>
              <a:rPr lang="en" altLang="ko-Kore-KR" dirty="0"/>
              <a:t>. "U-net: Convolutional networks for biomedical image segmentation." </a:t>
            </a:r>
            <a:r>
              <a:rPr lang="en" altLang="ko-Kore-KR" i="1" dirty="0"/>
              <a:t>International Conference on Medical image computing and computer-assisted intervention</a:t>
            </a:r>
            <a:r>
              <a:rPr lang="en" altLang="ko-Kore-KR" dirty="0"/>
              <a:t>. Springer, Cham, 2015.</a:t>
            </a:r>
            <a:endParaRPr lang="ko-Kore-KR" altLang="en-US" dirty="0"/>
          </a:p>
        </p:txBody>
      </p:sp>
      <p:sp>
        <p:nvSpPr>
          <p:cNvPr id="25" name="직사각형 24">
            <a:extLst>
              <a:ext uri="{FF2B5EF4-FFF2-40B4-BE49-F238E27FC236}">
                <a16:creationId xmlns:a16="http://schemas.microsoft.com/office/drawing/2014/main" id="{BA630686-E638-524F-86E2-745A8C119598}"/>
              </a:ext>
            </a:extLst>
          </p:cNvPr>
          <p:cNvSpPr/>
          <p:nvPr/>
        </p:nvSpPr>
        <p:spPr>
          <a:xfrm>
            <a:off x="12388979" y="7983049"/>
            <a:ext cx="11472382" cy="646331"/>
          </a:xfrm>
          <a:prstGeom prst="rect">
            <a:avLst/>
          </a:prstGeom>
        </p:spPr>
        <p:txBody>
          <a:bodyPr wrap="square">
            <a:spAutoFit/>
          </a:bodyPr>
          <a:lstStyle/>
          <a:p>
            <a:r>
              <a:rPr lang="en" altLang="ko-Kore-KR" dirty="0"/>
              <a:t>Noh, </a:t>
            </a:r>
            <a:r>
              <a:rPr lang="en" altLang="ko-Kore-KR" dirty="0" err="1"/>
              <a:t>Hyeonwoo</a:t>
            </a:r>
            <a:r>
              <a:rPr lang="en" altLang="ko-Kore-KR" dirty="0"/>
              <a:t>, </a:t>
            </a:r>
            <a:r>
              <a:rPr lang="en" altLang="ko-Kore-KR" dirty="0" err="1"/>
              <a:t>Seunghoon</a:t>
            </a:r>
            <a:r>
              <a:rPr lang="en" altLang="ko-Kore-KR" dirty="0"/>
              <a:t> Hong, and </a:t>
            </a:r>
            <a:r>
              <a:rPr lang="en" altLang="ko-Kore-KR" dirty="0" err="1"/>
              <a:t>Bohyung</a:t>
            </a:r>
            <a:r>
              <a:rPr lang="en" altLang="ko-Kore-KR" dirty="0"/>
              <a:t> Han. "Learning deconvolution network for semantic segmentation." </a:t>
            </a:r>
            <a:r>
              <a:rPr lang="en" altLang="ko-Kore-KR" i="1" dirty="0"/>
              <a:t>Proceedings of the IEEE international conference on computer vision</a:t>
            </a:r>
            <a:r>
              <a:rPr lang="en" altLang="ko-Kore-KR" dirty="0"/>
              <a:t>. 2015.</a:t>
            </a:r>
            <a:endParaRPr lang="ko-Kore-KR" altLang="en-US" dirty="0"/>
          </a:p>
        </p:txBody>
      </p:sp>
    </p:spTree>
    <p:extLst>
      <p:ext uri="{BB962C8B-B14F-4D97-AF65-F5344CB8AC3E}">
        <p14:creationId xmlns:p14="http://schemas.microsoft.com/office/powerpoint/2010/main" val="3138014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Neural auto-regressive </a:t>
            </a:r>
            <a:r>
              <a:rPr lang="ko-Kore-KR" altLang="en-US" b="1" dirty="0"/>
              <a:t>모델의 단점 보완법</a:t>
            </a:r>
            <a:r>
              <a:rPr lang="en-US" altLang="ko-Kore-KR" b="1" dirty="0"/>
              <a:t>?</a:t>
            </a:r>
          </a:p>
          <a:p>
            <a:pPr>
              <a:spcBef>
                <a:spcPts val="1000"/>
              </a:spcBef>
              <a:defRPr sz="3000" spc="-59">
                <a:latin typeface="SpoqaHanSans-Bold"/>
                <a:ea typeface="SpoqaHanSans-Bold"/>
                <a:cs typeface="SpoqaHanSans-Bold"/>
                <a:sym typeface="SpoqaHanSans-Bold"/>
              </a:defRPr>
            </a:pPr>
            <a:r>
              <a:rPr lang="en-US" altLang="ko-Kore-KR" b="1" dirty="0"/>
              <a:t>Multi-scale </a:t>
            </a:r>
            <a:r>
              <a:rPr lang="en-US" altLang="ko-Kore-KR" b="1" dirty="0" err="1"/>
              <a:t>PixelCNN</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5" name="그림 4">
            <a:extLst>
              <a:ext uri="{FF2B5EF4-FFF2-40B4-BE49-F238E27FC236}">
                <a16:creationId xmlns:a16="http://schemas.microsoft.com/office/drawing/2014/main" id="{116191EE-069A-9549-B613-81EFDCECD425}"/>
              </a:ext>
            </a:extLst>
          </p:cNvPr>
          <p:cNvPicPr>
            <a:picLocks noChangeAspect="1"/>
          </p:cNvPicPr>
          <p:nvPr/>
        </p:nvPicPr>
        <p:blipFill>
          <a:blip r:embed="rId4"/>
          <a:stretch>
            <a:fillRect/>
          </a:stretch>
        </p:blipFill>
        <p:spPr>
          <a:xfrm>
            <a:off x="1563757" y="3583116"/>
            <a:ext cx="11435684" cy="8610798"/>
          </a:xfrm>
          <a:prstGeom prst="rect">
            <a:avLst/>
          </a:prstGeom>
        </p:spPr>
      </p:pic>
      <p:sp>
        <p:nvSpPr>
          <p:cNvPr id="6" name="직사각형 5">
            <a:extLst>
              <a:ext uri="{FF2B5EF4-FFF2-40B4-BE49-F238E27FC236}">
                <a16:creationId xmlns:a16="http://schemas.microsoft.com/office/drawing/2014/main" id="{AA64BE7A-E02D-214B-8701-DBFE3C54B5A0}"/>
              </a:ext>
            </a:extLst>
          </p:cNvPr>
          <p:cNvSpPr/>
          <p:nvPr/>
        </p:nvSpPr>
        <p:spPr>
          <a:xfrm>
            <a:off x="4027323" y="12811334"/>
            <a:ext cx="14009388" cy="369332"/>
          </a:xfrm>
          <a:prstGeom prst="rect">
            <a:avLst/>
          </a:prstGeom>
        </p:spPr>
        <p:txBody>
          <a:bodyPr wrap="square">
            <a:spAutoFit/>
          </a:bodyPr>
          <a:lstStyle/>
          <a:p>
            <a:r>
              <a:rPr lang="en" altLang="ko-Kore-KR" dirty="0">
                <a:solidFill>
                  <a:srgbClr val="222222"/>
                </a:solidFill>
                <a:latin typeface="Arial" panose="020B0604020202020204" pitchFamily="34" charset="0"/>
              </a:rPr>
              <a:t>Reed, Scott, et al. "Parallel multiscale autoregressive density estimation." </a:t>
            </a:r>
            <a:r>
              <a:rPr lang="en" altLang="ko-Kore-KR" i="1" dirty="0">
                <a:solidFill>
                  <a:srgbClr val="222222"/>
                </a:solidFill>
                <a:latin typeface="Arial" panose="020B0604020202020204" pitchFamily="34" charset="0"/>
              </a:rPr>
              <a:t>International Conference on Machine Learning</a:t>
            </a:r>
            <a:r>
              <a:rPr lang="en" altLang="ko-Kore-KR" dirty="0">
                <a:solidFill>
                  <a:srgbClr val="222222"/>
                </a:solidFill>
                <a:latin typeface="Arial" panose="020B0604020202020204" pitchFamily="34" charset="0"/>
              </a:rPr>
              <a:t>. PMLR, 2017.</a:t>
            </a:r>
            <a:endParaRPr lang="ko-Kore-KR" altLang="en-US" dirty="0"/>
          </a:p>
        </p:txBody>
      </p:sp>
      <p:pic>
        <p:nvPicPr>
          <p:cNvPr id="11" name="그림 10">
            <a:extLst>
              <a:ext uri="{FF2B5EF4-FFF2-40B4-BE49-F238E27FC236}">
                <a16:creationId xmlns:a16="http://schemas.microsoft.com/office/drawing/2014/main" id="{E648ED11-0A91-474A-AA38-200E16583E87}"/>
              </a:ext>
            </a:extLst>
          </p:cNvPr>
          <p:cNvPicPr>
            <a:picLocks noChangeAspect="1"/>
          </p:cNvPicPr>
          <p:nvPr/>
        </p:nvPicPr>
        <p:blipFill>
          <a:blip r:embed="rId5"/>
          <a:stretch>
            <a:fillRect/>
          </a:stretch>
        </p:blipFill>
        <p:spPr>
          <a:xfrm>
            <a:off x="13572799" y="3897765"/>
            <a:ext cx="8403406" cy="2000811"/>
          </a:xfrm>
          <a:prstGeom prst="rect">
            <a:avLst/>
          </a:prstGeom>
        </p:spPr>
      </p:pic>
      <p:sp>
        <p:nvSpPr>
          <p:cNvPr id="16" name="TextBox 15">
            <a:extLst>
              <a:ext uri="{FF2B5EF4-FFF2-40B4-BE49-F238E27FC236}">
                <a16:creationId xmlns:a16="http://schemas.microsoft.com/office/drawing/2014/main" id="{5804985C-C526-F848-97BF-5B9E4086563D}"/>
              </a:ext>
            </a:extLst>
          </p:cNvPr>
          <p:cNvSpPr txBox="1"/>
          <p:nvPr/>
        </p:nvSpPr>
        <p:spPr>
          <a:xfrm>
            <a:off x="13718189" y="6334780"/>
            <a:ext cx="4092787"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모델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Inference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속도 향상</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Tree>
    <p:extLst>
      <p:ext uri="{BB962C8B-B14F-4D97-AF65-F5344CB8AC3E}">
        <p14:creationId xmlns:p14="http://schemas.microsoft.com/office/powerpoint/2010/main" val="3108473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39651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R" b="1" dirty="0">
                <a:latin typeface="SpoqaHanSans-Bold" panose="020B0500000000000000" pitchFamily="34" charset="-128"/>
                <a:ea typeface="SpoqaHanSans-Bold" panose="020B0500000000000000" pitchFamily="34" charset="-128"/>
              </a:rPr>
              <a:t>Deep generative models #1</a:t>
            </a:r>
          </a:p>
          <a:p>
            <a:pPr algn="r">
              <a:defRPr sz="7500" spc="-75">
                <a:latin typeface="SpoqaHanSans-Bold"/>
                <a:ea typeface="SpoqaHanSans-Bold"/>
                <a:cs typeface="SpoqaHanSans-Bold"/>
                <a:sym typeface="SpoqaHanSans-Bold"/>
              </a:defRPr>
            </a:pPr>
            <a:r>
              <a:rPr lang="en" altLang="ko-Kore-KR" sz="4800" dirty="0">
                <a:sym typeface="SpoqaHanSans-Bold"/>
              </a:rPr>
              <a:t>- Autoregressive vs autoencoder</a:t>
            </a:r>
            <a:br>
              <a:rPr lang="en" altLang="ko-Kore-KR" sz="4800" dirty="0">
                <a:sym typeface="SpoqaHanSans-Bold"/>
              </a:rPr>
            </a:br>
            <a:r>
              <a:rPr lang="en" altLang="ko-Kore-KR" sz="4800" dirty="0">
                <a:sym typeface="SpoqaHanSans-Bold"/>
              </a:rPr>
              <a:t>vs embedding vs </a:t>
            </a:r>
            <a:r>
              <a:rPr lang="en-US" altLang="ko-Kore-KR" sz="4800" dirty="0">
                <a:sym typeface="SpoqaHanSans-Bold"/>
              </a:rPr>
              <a:t>seq2seq - </a:t>
            </a:r>
            <a:endParaRPr lang="en-US" sz="4800"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3</a:t>
            </a:r>
            <a:r>
              <a:rPr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Auto-encoder</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31</a:t>
            </a:fld>
            <a:endParaRPr kumimoji="1" lang="ko-Kore-KR" altLang="en-US" sz="150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449920" y="3723975"/>
            <a:ext cx="5887205" cy="10300561"/>
          </a:xfrm>
          <a:prstGeom prst="rect">
            <a:avLst/>
          </a:prstGeom>
        </p:spPr>
        <p:txBody>
          <a:bodyPr wrap="square" lIns="0" tIns="0" rIns="0" bIns="0" anchor="ctr">
            <a:spAutoFit/>
          </a:bodyPr>
          <a:lstStyle/>
          <a:p>
            <a:pPr algn="ctr"/>
            <a:r>
              <a:rPr kumimoji="1" lang="en-US" altLang="ko-Kore-KR" sz="97500" b="1" dirty="0">
                <a:solidFill>
                  <a:schemeClr val="accent3">
                    <a:lumMod val="50000"/>
                  </a:schemeClr>
                </a:solidFill>
                <a:latin typeface="Impact" panose="020B0806030902050204" pitchFamily="34" charset="0"/>
                <a:ea typeface="Silom" pitchFamily="2" charset="-34"/>
                <a:cs typeface="Silom" pitchFamily="2" charset="-34"/>
              </a:rPr>
              <a:t>7</a:t>
            </a:r>
            <a:endParaRPr kumimoji="1" lang="ko-Kore-KR" altLang="en-US" sz="97500" b="1"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169556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Auto-encoder (</a:t>
            </a:r>
            <a:r>
              <a:rPr lang="ko-Kore-KR" altLang="en-US" b="1" dirty="0"/>
              <a:t>오토 인코더</a:t>
            </a:r>
            <a:r>
              <a:rPr lang="en-US" altLang="ko-Kore-KR" b="1" dirty="0"/>
              <a:t>)</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TextBox 15">
            <a:extLst>
              <a:ext uri="{FF2B5EF4-FFF2-40B4-BE49-F238E27FC236}">
                <a16:creationId xmlns:a16="http://schemas.microsoft.com/office/drawing/2014/main" id="{5804985C-C526-F848-97BF-5B9E4086563D}"/>
              </a:ext>
            </a:extLst>
          </p:cNvPr>
          <p:cNvSpPr txBox="1"/>
          <p:nvPr/>
        </p:nvSpPr>
        <p:spPr>
          <a:xfrm>
            <a:off x="1920989" y="3905719"/>
            <a:ext cx="10984015" cy="7048083"/>
          </a:xfrm>
          <a:prstGeom prst="rect">
            <a:avLst/>
          </a:prstGeom>
          <a:noFill/>
        </p:spPr>
        <p:txBody>
          <a:bodyPr wrap="squar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오토 인코더</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(auto-encoder)</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는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input </a:t>
            </a:r>
            <a:r>
              <a:rPr kumimoji="1" lang="ko-KR" altLang="en-US" sz="2800" dirty="0">
                <a:solidFill>
                  <a:srgbClr val="53585F"/>
                </a:solidFill>
                <a:latin typeface="Spoqa Han Sans Neo" panose="020B0500000000000000" pitchFamily="34" charset="-128"/>
                <a:ea typeface="Spoqa Han Sans Neo" panose="020B0500000000000000" pitchFamily="34" charset="-128"/>
              </a:rPr>
              <a:t>을 그대로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output </a:t>
            </a:r>
            <a:r>
              <a:rPr kumimoji="1" lang="ko-KR" altLang="en-US" sz="2800" dirty="0" err="1">
                <a:solidFill>
                  <a:srgbClr val="53585F"/>
                </a:solidFill>
                <a:latin typeface="Spoqa Han Sans Neo" panose="020B0500000000000000" pitchFamily="34" charset="-128"/>
                <a:ea typeface="Spoqa Han Sans Neo" panose="020B0500000000000000" pitchFamily="34" charset="-128"/>
              </a:rPr>
              <a:t>으로</a:t>
            </a:r>
            <a:r>
              <a:rPr kumimoji="1" lang="ko-KR" altLang="en-US" sz="2800" dirty="0">
                <a:solidFill>
                  <a:srgbClr val="53585F"/>
                </a:solidFill>
                <a:latin typeface="Spoqa Han Sans Neo" panose="020B0500000000000000" pitchFamily="34" charset="-128"/>
                <a:ea typeface="Spoqa Han Sans Neo" panose="020B0500000000000000" pitchFamily="34" charset="-128"/>
              </a:rPr>
              <a:t> 복사하 듯 생성하는 것을 목표로 하는 신경망</a:t>
            </a:r>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2800" dirty="0">
                <a:solidFill>
                  <a:srgbClr val="53585F"/>
                </a:solidFill>
                <a:latin typeface="Spoqa Han Sans Neo" panose="020B0500000000000000" pitchFamily="34" charset="-128"/>
                <a:ea typeface="Spoqa Han Sans Neo" panose="020B0500000000000000" pitchFamily="34" charset="-128"/>
              </a:rPr>
              <a:t>하지만</a:t>
            </a:r>
            <a:r>
              <a:rPr kumimoji="1" lang="en-US" altLang="ko-KR" sz="2800" dirty="0">
                <a:solidFill>
                  <a:srgbClr val="53585F"/>
                </a:solidFill>
                <a:latin typeface="Spoqa Han Sans Neo" panose="020B0500000000000000" pitchFamily="34" charset="-128"/>
                <a:ea typeface="Spoqa Han Sans Neo" panose="020B0500000000000000" pitchFamily="34" charset="-128"/>
              </a:rPr>
              <a:t>,  </a:t>
            </a:r>
            <a:r>
              <a:rPr kumimoji="1" lang="ko-KR" altLang="en-US" sz="2800" dirty="0">
                <a:solidFill>
                  <a:srgbClr val="53585F"/>
                </a:solidFill>
                <a:latin typeface="Spoqa Han Sans Neo" panose="020B0500000000000000" pitchFamily="34" charset="-128"/>
                <a:ea typeface="Spoqa Han Sans Neo" panose="020B0500000000000000" pitchFamily="34" charset="-128"/>
              </a:rPr>
              <a:t>이는 훈련과정에서 </a:t>
            </a:r>
            <a:r>
              <a:rPr kumimoji="1" lang="en-US" altLang="ko-KR" sz="2800" dirty="0">
                <a:solidFill>
                  <a:srgbClr val="53585F"/>
                </a:solidFill>
                <a:latin typeface="Spoqa Han Sans Neo" panose="020B0500000000000000" pitchFamily="34" charset="-128"/>
                <a:ea typeface="Spoqa Han Sans Neo" panose="020B0500000000000000" pitchFamily="34" charset="-128"/>
              </a:rPr>
              <a:t>reconstruction error</a:t>
            </a:r>
            <a:r>
              <a:rPr kumimoji="1" lang="ko-KR" altLang="en-US" sz="28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2800" dirty="0">
                <a:solidFill>
                  <a:srgbClr val="53585F"/>
                </a:solidFill>
                <a:latin typeface="Spoqa Han Sans Neo" panose="020B0500000000000000" pitchFamily="34" charset="-128"/>
                <a:ea typeface="Spoqa Han Sans Neo" panose="020B0500000000000000" pitchFamily="34" charset="-128"/>
              </a:rPr>
              <a:t> 줄이는 것 이상을 의미할 수 있다</a:t>
            </a:r>
            <a:r>
              <a:rPr kumimoji="1" lang="en-US" altLang="ko-KR" sz="2800" dirty="0">
                <a:solidFill>
                  <a:srgbClr val="53585F"/>
                </a:solidFill>
                <a:latin typeface="Spoqa Han Sans Neo" panose="020B0500000000000000" pitchFamily="34" charset="-128"/>
                <a:ea typeface="Spoqa Han Sans Neo" panose="020B0500000000000000" pitchFamily="34" charset="-128"/>
              </a:rPr>
              <a:t>! </a:t>
            </a:r>
            <a:r>
              <a:rPr kumimoji="1" lang="ko-KR" altLang="en-US" sz="2800" dirty="0">
                <a:solidFill>
                  <a:srgbClr val="53585F"/>
                </a:solidFill>
                <a:latin typeface="Spoqa Han Sans Neo" panose="020B0500000000000000" pitchFamily="34" charset="-128"/>
                <a:ea typeface="Spoqa Han Sans Neo" panose="020B0500000000000000" pitchFamily="34" charset="-128"/>
              </a:rPr>
              <a:t>아래 </a:t>
            </a:r>
            <a:r>
              <a:rPr kumimoji="1" lang="en-US" altLang="ko-KR" sz="2800" dirty="0">
                <a:solidFill>
                  <a:srgbClr val="53585F"/>
                </a:solidFill>
                <a:latin typeface="Spoqa Han Sans Neo" panose="020B0500000000000000" pitchFamily="34" charset="-128"/>
                <a:ea typeface="Spoqa Han Sans Neo" panose="020B0500000000000000" pitchFamily="34" charset="-128"/>
              </a:rPr>
              <a:t>application </a:t>
            </a:r>
            <a:r>
              <a:rPr kumimoji="1" lang="ko-KR" altLang="en-US" sz="2800" dirty="0">
                <a:solidFill>
                  <a:srgbClr val="53585F"/>
                </a:solidFill>
                <a:latin typeface="Spoqa Han Sans Neo" panose="020B0500000000000000" pitchFamily="34" charset="-128"/>
                <a:ea typeface="Spoqa Han Sans Neo" panose="020B0500000000000000" pitchFamily="34" charset="-128"/>
              </a:rPr>
              <a:t>을 보자</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Application</a:t>
            </a:r>
          </a:p>
          <a:p>
            <a:pPr marL="742950" indent="-742950">
              <a:buAutoNum type="arabicPeriod"/>
            </a:pPr>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a:t>
            </a:r>
          </a:p>
          <a:p>
            <a:pPr marL="1028642" lvl="1" indent="-5715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중간에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bottle-neck</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구조를 취해</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압축된 잠재 변수</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(latent variable; latent vector; representation)</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얻기 위한 목적</a:t>
            </a:r>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rabicPeriod"/>
            </a:pPr>
            <a:r>
              <a:rPr kumimoji="1" lang="en-US" altLang="ko-Kore-KR" sz="2800" dirty="0">
                <a:solidFill>
                  <a:srgbClr val="53585F"/>
                </a:solidFill>
                <a:latin typeface="Spoqa Han Sans Neo" panose="020B0500000000000000" pitchFamily="34" charset="-128"/>
                <a:ea typeface="Spoqa Han Sans Neo" panose="020B0500000000000000" pitchFamily="34" charset="-128"/>
              </a:rPr>
              <a:t>Generative models </a:t>
            </a:r>
          </a:p>
          <a:p>
            <a:pPr marL="1028642" lvl="1" indent="-571500">
              <a:buFont typeface="Wingdings" pitchFamily="2" charset="2"/>
              <a:buChar char="à"/>
            </a:pP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생성물을 </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원본 대비 의도적인 변형</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압축</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노이즈 </a:t>
            </a:r>
            <a:r>
              <a:rPr kumimoji="1"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제거등</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 가해진 출력을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생성</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하기 위한 목적</a:t>
            </a:r>
            <a:endPar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예</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denoising auto-encoder</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pic>
        <p:nvPicPr>
          <p:cNvPr id="3" name="그림 2">
            <a:extLst>
              <a:ext uri="{FF2B5EF4-FFF2-40B4-BE49-F238E27FC236}">
                <a16:creationId xmlns:a16="http://schemas.microsoft.com/office/drawing/2014/main" id="{B9166D3A-C09A-6F4B-9A77-4DF8855D4F2E}"/>
              </a:ext>
            </a:extLst>
          </p:cNvPr>
          <p:cNvPicPr>
            <a:picLocks noChangeAspect="1"/>
          </p:cNvPicPr>
          <p:nvPr/>
        </p:nvPicPr>
        <p:blipFill>
          <a:blip r:embed="rId4"/>
          <a:stretch>
            <a:fillRect/>
          </a:stretch>
        </p:blipFill>
        <p:spPr>
          <a:xfrm>
            <a:off x="13137373" y="1332248"/>
            <a:ext cx="7658872" cy="3581400"/>
          </a:xfrm>
          <a:prstGeom prst="rect">
            <a:avLst/>
          </a:prstGeom>
        </p:spPr>
      </p:pic>
      <p:pic>
        <p:nvPicPr>
          <p:cNvPr id="4" name="그림 3">
            <a:extLst>
              <a:ext uri="{FF2B5EF4-FFF2-40B4-BE49-F238E27FC236}">
                <a16:creationId xmlns:a16="http://schemas.microsoft.com/office/drawing/2014/main" id="{4C638982-C6D6-F844-9828-73333A59DBEF}"/>
              </a:ext>
            </a:extLst>
          </p:cNvPr>
          <p:cNvPicPr>
            <a:picLocks noChangeAspect="1"/>
          </p:cNvPicPr>
          <p:nvPr/>
        </p:nvPicPr>
        <p:blipFill>
          <a:blip r:embed="rId5"/>
          <a:stretch>
            <a:fillRect/>
          </a:stretch>
        </p:blipFill>
        <p:spPr>
          <a:xfrm>
            <a:off x="13137373" y="4916999"/>
            <a:ext cx="7658872" cy="3660681"/>
          </a:xfrm>
          <a:prstGeom prst="rect">
            <a:avLst/>
          </a:prstGeom>
        </p:spPr>
      </p:pic>
      <p:sp>
        <p:nvSpPr>
          <p:cNvPr id="9" name="직사각형 8">
            <a:extLst>
              <a:ext uri="{FF2B5EF4-FFF2-40B4-BE49-F238E27FC236}">
                <a16:creationId xmlns:a16="http://schemas.microsoft.com/office/drawing/2014/main" id="{9963B654-3FC7-994F-9722-00FA019B701D}"/>
              </a:ext>
            </a:extLst>
          </p:cNvPr>
          <p:cNvSpPr/>
          <p:nvPr/>
        </p:nvSpPr>
        <p:spPr>
          <a:xfrm>
            <a:off x="3995042" y="12265902"/>
            <a:ext cx="14068569"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Image is from Zhang, </a:t>
            </a:r>
            <a:r>
              <a:rPr lang="en" altLang="ko-Kore-KR" dirty="0" err="1">
                <a:solidFill>
                  <a:srgbClr val="53585F"/>
                </a:solidFill>
                <a:latin typeface="Spoqa Han Sans Neo" panose="020B0500000000000000" pitchFamily="34" charset="-128"/>
                <a:ea typeface="Spoqa Han Sans Neo" panose="020B0500000000000000" pitchFamily="34" charset="-128"/>
              </a:rPr>
              <a:t>Yifei</a:t>
            </a:r>
            <a:r>
              <a:rPr lang="en" altLang="ko-Kore-KR" dirty="0">
                <a:solidFill>
                  <a:srgbClr val="53585F"/>
                </a:solidFill>
                <a:latin typeface="Spoqa Han Sans Neo" panose="020B0500000000000000" pitchFamily="34" charset="-128"/>
                <a:ea typeface="Spoqa Han Sans Neo" panose="020B0500000000000000" pitchFamily="34" charset="-128"/>
              </a:rPr>
              <a:t>. "A better autoencoder for image: Convolutional autoencoder." </a:t>
            </a:r>
            <a:r>
              <a:rPr lang="en" altLang="ko-Kore-KR" i="1" dirty="0">
                <a:solidFill>
                  <a:srgbClr val="53585F"/>
                </a:solidFill>
                <a:latin typeface="Spoqa Han Sans Neo Bold" panose="020B0500000000000000" pitchFamily="34" charset="-128"/>
                <a:ea typeface="Spoqa Han Sans Neo Bold" panose="020B0500000000000000" pitchFamily="34" charset="-128"/>
              </a:rPr>
              <a:t>ICONIP17-DCEC. Available online: http://users.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cecs</a:t>
            </a:r>
            <a:r>
              <a:rPr lang="en" altLang="ko-Kore-KR" i="1" dirty="0">
                <a:solidFill>
                  <a:srgbClr val="53585F"/>
                </a:solidFill>
                <a:latin typeface="Spoqa Han Sans Neo Bold" panose="020B0500000000000000" pitchFamily="34" charset="-128"/>
                <a:ea typeface="Spoqa Han Sans Neo Bold" panose="020B0500000000000000" pitchFamily="34" charset="-128"/>
              </a:rPr>
              <a:t>. anu.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edu</a:t>
            </a:r>
            <a:r>
              <a:rPr lang="en" altLang="ko-Kore-KR" i="1" dirty="0">
                <a:solidFill>
                  <a:srgbClr val="53585F"/>
                </a:solidFill>
                <a:latin typeface="Spoqa Han Sans Neo Bold" panose="020B0500000000000000" pitchFamily="34" charset="-128"/>
                <a:ea typeface="Spoqa Han Sans Neo Bold" panose="020B0500000000000000" pitchFamily="34" charset="-128"/>
              </a:rPr>
              <a:t>. au/Tom. Gedeon/conf/ABCs2018/paper/ABCs2018_paper_58. pdf (accessed on 23 March 2017)</a:t>
            </a:r>
            <a:r>
              <a:rPr lang="en" altLang="ko-Kore-KR" dirty="0">
                <a:solidFill>
                  <a:srgbClr val="53585F"/>
                </a:solidFill>
                <a:latin typeface="Spoqa Han Sans Neo" panose="020B0500000000000000" pitchFamily="34" charset="-128"/>
                <a:ea typeface="Spoqa Han Sans Neo" panose="020B0500000000000000" pitchFamily="34" charset="-128"/>
              </a:rPr>
              <a:t>. 2018.</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31322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Auto-encoder (</a:t>
            </a:r>
            <a:r>
              <a:rPr lang="ko-Kore-KR" altLang="en-US" b="1" dirty="0"/>
              <a:t>오토 인코더</a:t>
            </a:r>
            <a:r>
              <a:rPr lang="en-US" altLang="ko-Kore-KR" b="1" dirty="0"/>
              <a:t>)</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04985C-C526-F848-97BF-5B9E4086563D}"/>
                  </a:ext>
                </a:extLst>
              </p:cNvPr>
              <p:cNvSpPr txBox="1"/>
              <p:nvPr/>
            </p:nvSpPr>
            <p:spPr>
              <a:xfrm>
                <a:off x="1951283" y="3618959"/>
                <a:ext cx="9674068" cy="5016758"/>
              </a:xfrm>
              <a:prstGeom prst="rect">
                <a:avLst/>
              </a:prstGeom>
              <a:noFill/>
            </p:spPr>
            <p:txBody>
              <a:bodyPr wrap="square" rtlCol="0">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rPr>
                  <a:t>수식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그래프 표현식으로 쓰면 다음과 같다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rPr>
                  <a:t>이때</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encoder</a:t>
                </a:r>
                <a:r>
                  <a:rPr kumimoji="1" lang="en-US" altLang="ko-KR" sz="3200" dirty="0">
                    <a:solidFill>
                      <a:srgbClr val="53585F"/>
                    </a:solidFill>
                    <a:latin typeface="Spoqa Han Sans Neo" panose="020B0500000000000000" pitchFamily="34" charset="-128"/>
                    <a:ea typeface="Spoqa Han Sans Neo" panose="020B0500000000000000" pitchFamily="34" charset="-128"/>
                  </a:rPr>
                  <a:t>/decoder</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함수는 어떠한 함수</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network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여도 관계없다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함수</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𝑧</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𝑓</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𝑥</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m:t>
                      </m:r>
                    </m:oMath>
                  </m:oMathPara>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Decoder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함수</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14:m>
                  <m:oMathPara xmlns:m="http://schemas.openxmlformats.org/officeDocument/2006/math">
                    <m:oMathParaPr>
                      <m:jc m:val="centerGroup"/>
                    </m:oMathParaPr>
                    <m:oMath xmlns:m="http://schemas.openxmlformats.org/officeDocument/2006/math">
                      <m:acc>
                        <m:accPr>
                          <m:chr m:val="̂"/>
                          <m:ctrlP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ctrlPr>
                        </m:accPr>
                        <m:e>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𝑥</m:t>
                          </m:r>
                        </m:e>
                      </m:acc>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b="0" i="1" dirty="0" smtClean="0">
                          <a:solidFill>
                            <a:srgbClr val="53585F"/>
                          </a:solidFill>
                          <a:latin typeface="Cambria Math" panose="02040503050406030204" pitchFamily="18" charset="0"/>
                          <a:ea typeface="Spoqa Han Sans Neo Bold" panose="020B0500000000000000" pitchFamily="34" charset="-128"/>
                        </a:rPr>
                        <m:t>𝑦</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𝑔</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𝑓</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i="1">
                          <a:solidFill>
                            <a:srgbClr val="53585F"/>
                          </a:solidFill>
                          <a:latin typeface="Cambria Math" panose="02040503050406030204" pitchFamily="18" charset="0"/>
                          <a:ea typeface="Spoqa Han Sans Neo Bold" panose="020B0500000000000000" pitchFamily="34" charset="-128"/>
                        </a:rPr>
                        <m:t>𝑥</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oMath>
                  </m:oMathPara>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16" name="TextBox 15">
                <a:extLst>
                  <a:ext uri="{FF2B5EF4-FFF2-40B4-BE49-F238E27FC236}">
                    <a16:creationId xmlns:a16="http://schemas.microsoft.com/office/drawing/2014/main" id="{5804985C-C526-F848-97BF-5B9E4086563D}"/>
                  </a:ext>
                </a:extLst>
              </p:cNvPr>
              <p:cNvSpPr txBox="1">
                <a:spLocks noRot="1" noChangeAspect="1" noMove="1" noResize="1" noEditPoints="1" noAdjustHandles="1" noChangeArrowheads="1" noChangeShapeType="1" noTextEdit="1"/>
              </p:cNvSpPr>
              <p:nvPr/>
            </p:nvSpPr>
            <p:spPr>
              <a:xfrm>
                <a:off x="1951283" y="3618959"/>
                <a:ext cx="9674068" cy="5016758"/>
              </a:xfrm>
              <a:prstGeom prst="rect">
                <a:avLst/>
              </a:prstGeom>
              <a:blipFill>
                <a:blip r:embed="rId4"/>
                <a:stretch>
                  <a:fillRect l="-1573" t="-1768" b="-1515"/>
                </a:stretch>
              </a:blipFill>
            </p:spPr>
            <p:txBody>
              <a:bodyPr/>
              <a:lstStyle/>
              <a:p>
                <a:r>
                  <a:rPr lang="ko-Kore-KR" altLang="en-US">
                    <a:noFill/>
                  </a:rPr>
                  <a:t> </a:t>
                </a:r>
              </a:p>
            </p:txBody>
          </p:sp>
        </mc:Fallback>
      </mc:AlternateContent>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pic>
        <p:nvPicPr>
          <p:cNvPr id="3" name="그림 2">
            <a:extLst>
              <a:ext uri="{FF2B5EF4-FFF2-40B4-BE49-F238E27FC236}">
                <a16:creationId xmlns:a16="http://schemas.microsoft.com/office/drawing/2014/main" id="{B9166D3A-C09A-6F4B-9A77-4DF8855D4F2E}"/>
              </a:ext>
            </a:extLst>
          </p:cNvPr>
          <p:cNvPicPr>
            <a:picLocks noChangeAspect="1"/>
          </p:cNvPicPr>
          <p:nvPr/>
        </p:nvPicPr>
        <p:blipFill>
          <a:blip r:embed="rId5"/>
          <a:stretch>
            <a:fillRect/>
          </a:stretch>
        </p:blipFill>
        <p:spPr>
          <a:xfrm>
            <a:off x="12108269" y="4046324"/>
            <a:ext cx="7658872" cy="3581400"/>
          </a:xfrm>
          <a:prstGeom prst="rect">
            <a:avLst/>
          </a:prstGeom>
        </p:spPr>
      </p:pic>
      <p:pic>
        <p:nvPicPr>
          <p:cNvPr id="4" name="그림 3">
            <a:extLst>
              <a:ext uri="{FF2B5EF4-FFF2-40B4-BE49-F238E27FC236}">
                <a16:creationId xmlns:a16="http://schemas.microsoft.com/office/drawing/2014/main" id="{4C638982-C6D6-F844-9828-73333A59DBEF}"/>
              </a:ext>
            </a:extLst>
          </p:cNvPr>
          <p:cNvPicPr>
            <a:picLocks noChangeAspect="1"/>
          </p:cNvPicPr>
          <p:nvPr/>
        </p:nvPicPr>
        <p:blipFill>
          <a:blip r:embed="rId6"/>
          <a:stretch>
            <a:fillRect/>
          </a:stretch>
        </p:blipFill>
        <p:spPr>
          <a:xfrm>
            <a:off x="12108269" y="7631075"/>
            <a:ext cx="7658872" cy="3660681"/>
          </a:xfrm>
          <a:prstGeom prst="rect">
            <a:avLst/>
          </a:prstGeom>
        </p:spPr>
      </p:pic>
      <p:sp>
        <p:nvSpPr>
          <p:cNvPr id="9" name="직사각형 8">
            <a:extLst>
              <a:ext uri="{FF2B5EF4-FFF2-40B4-BE49-F238E27FC236}">
                <a16:creationId xmlns:a16="http://schemas.microsoft.com/office/drawing/2014/main" id="{9963B654-3FC7-994F-9722-00FA019B701D}"/>
              </a:ext>
            </a:extLst>
          </p:cNvPr>
          <p:cNvSpPr/>
          <p:nvPr/>
        </p:nvSpPr>
        <p:spPr>
          <a:xfrm>
            <a:off x="11540663" y="11543713"/>
            <a:ext cx="8355475" cy="1200329"/>
          </a:xfrm>
          <a:prstGeom prst="rect">
            <a:avLst/>
          </a:prstGeom>
        </p:spPr>
        <p:txBody>
          <a:bodyPr wrap="square">
            <a:spAutoFit/>
          </a:bodyPr>
          <a:lstStyle/>
          <a:p>
            <a:pPr algn="ctr"/>
            <a:r>
              <a:rPr lang="en" altLang="ko-Kore-KR" dirty="0">
                <a:solidFill>
                  <a:srgbClr val="53585F"/>
                </a:solidFill>
                <a:latin typeface="Spoqa Han Sans Neo" panose="020B0500000000000000" pitchFamily="34" charset="-128"/>
                <a:ea typeface="Spoqa Han Sans Neo" panose="020B0500000000000000" pitchFamily="34" charset="-128"/>
              </a:rPr>
              <a:t>Image is from Zhang, </a:t>
            </a:r>
            <a:r>
              <a:rPr lang="en" altLang="ko-Kore-KR" dirty="0" err="1">
                <a:solidFill>
                  <a:srgbClr val="53585F"/>
                </a:solidFill>
                <a:latin typeface="Spoqa Han Sans Neo" panose="020B0500000000000000" pitchFamily="34" charset="-128"/>
                <a:ea typeface="Spoqa Han Sans Neo" panose="020B0500000000000000" pitchFamily="34" charset="-128"/>
              </a:rPr>
              <a:t>Yifei</a:t>
            </a:r>
            <a:r>
              <a:rPr lang="en" altLang="ko-Kore-KR" dirty="0">
                <a:solidFill>
                  <a:srgbClr val="53585F"/>
                </a:solidFill>
                <a:latin typeface="Spoqa Han Sans Neo" panose="020B0500000000000000" pitchFamily="34" charset="-128"/>
                <a:ea typeface="Spoqa Han Sans Neo" panose="020B0500000000000000" pitchFamily="34" charset="-128"/>
              </a:rPr>
              <a:t>. "A better autoencoder for image: Convolutional autoencoder." </a:t>
            </a:r>
            <a:r>
              <a:rPr lang="en" altLang="ko-Kore-KR" i="1" dirty="0">
                <a:solidFill>
                  <a:srgbClr val="53585F"/>
                </a:solidFill>
                <a:latin typeface="Spoqa Han Sans Neo Bold" panose="020B0500000000000000" pitchFamily="34" charset="-128"/>
                <a:ea typeface="Spoqa Han Sans Neo Bold" panose="020B0500000000000000" pitchFamily="34" charset="-128"/>
              </a:rPr>
              <a:t>ICONIP17-DCEC. Available online: http://users.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cecs</a:t>
            </a:r>
            <a:r>
              <a:rPr lang="en" altLang="ko-Kore-KR" i="1" dirty="0">
                <a:solidFill>
                  <a:srgbClr val="53585F"/>
                </a:solidFill>
                <a:latin typeface="Spoqa Han Sans Neo Bold" panose="020B0500000000000000" pitchFamily="34" charset="-128"/>
                <a:ea typeface="Spoqa Han Sans Neo Bold" panose="020B0500000000000000" pitchFamily="34" charset="-128"/>
              </a:rPr>
              <a:t>. anu.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edu</a:t>
            </a:r>
            <a:r>
              <a:rPr lang="en" altLang="ko-Kore-KR" i="1" dirty="0">
                <a:solidFill>
                  <a:srgbClr val="53585F"/>
                </a:solidFill>
                <a:latin typeface="Spoqa Han Sans Neo Bold" panose="020B0500000000000000" pitchFamily="34" charset="-128"/>
                <a:ea typeface="Spoqa Han Sans Neo Bold" panose="020B0500000000000000" pitchFamily="34" charset="-128"/>
              </a:rPr>
              <a:t>. au/Tom. Gedeon/conf/ABCs2018/paper/ABCs2018_paper_58. pdf (accessed on 23 March 2017)</a:t>
            </a:r>
            <a:r>
              <a:rPr lang="en" altLang="ko-Kore-KR" dirty="0">
                <a:solidFill>
                  <a:srgbClr val="53585F"/>
                </a:solidFill>
                <a:latin typeface="Spoqa Han Sans Neo" panose="020B0500000000000000" pitchFamily="34" charset="-128"/>
                <a:ea typeface="Spoqa Han Sans Neo" panose="020B0500000000000000" pitchFamily="34" charset="-128"/>
              </a:rPr>
              <a:t>. 2018.</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2D8CB206-C7E9-CE47-B357-ED3E9AEA1E29}"/>
                  </a:ext>
                </a:extLst>
              </p:cNvPr>
              <p:cNvSpPr/>
              <p:nvPr/>
            </p:nvSpPr>
            <p:spPr>
              <a:xfrm>
                <a:off x="15085654" y="4101775"/>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i="1">
                          <a:solidFill>
                            <a:srgbClr val="53585F"/>
                          </a:solidFill>
                          <a:latin typeface="Cambria Math" panose="02040503050406030204" pitchFamily="18" charset="0"/>
                          <a:ea typeface="Spoqa Han Sans Neo Bold" panose="020B0500000000000000" pitchFamily="34" charset="-128"/>
                        </a:rPr>
                        <m:t>𝑓</m:t>
                      </m:r>
                    </m:oMath>
                  </m:oMathPara>
                </a14:m>
                <a:endParaRPr lang="ko-Kore-KR" altLang="en-US" dirty="0"/>
              </a:p>
            </p:txBody>
          </p:sp>
        </mc:Choice>
        <mc:Fallback xmlns="">
          <p:sp>
            <p:nvSpPr>
              <p:cNvPr id="2" name="직사각형 1">
                <a:extLst>
                  <a:ext uri="{FF2B5EF4-FFF2-40B4-BE49-F238E27FC236}">
                    <a16:creationId xmlns:a16="http://schemas.microsoft.com/office/drawing/2014/main" id="{2D8CB206-C7E9-CE47-B357-ED3E9AEA1E29}"/>
                  </a:ext>
                </a:extLst>
              </p:cNvPr>
              <p:cNvSpPr>
                <a:spLocks noRot="1" noChangeAspect="1" noMove="1" noResize="1" noEditPoints="1" noAdjustHandles="1" noChangeArrowheads="1" noChangeShapeType="1" noTextEdit="1"/>
              </p:cNvSpPr>
              <p:nvPr/>
            </p:nvSpPr>
            <p:spPr>
              <a:xfrm>
                <a:off x="15085654" y="4101775"/>
                <a:ext cx="370934" cy="369332"/>
              </a:xfrm>
              <a:prstGeom prst="rect">
                <a:avLst/>
              </a:prstGeom>
              <a:blipFill>
                <a:blip r:embed="rId7"/>
                <a:stretch>
                  <a:fillRect b="-17241"/>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EB966507-FBFA-8240-8DBB-211B2BA9F775}"/>
                  </a:ext>
                </a:extLst>
              </p:cNvPr>
              <p:cNvSpPr/>
              <p:nvPr/>
            </p:nvSpPr>
            <p:spPr>
              <a:xfrm>
                <a:off x="16152454" y="4101775"/>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solidFill>
                            <a:srgbClr val="53585F"/>
                          </a:solidFill>
                          <a:latin typeface="Cambria Math" panose="02040503050406030204" pitchFamily="18" charset="0"/>
                          <a:ea typeface="Spoqa Han Sans Neo Bold" panose="020B0500000000000000" pitchFamily="34" charset="-128"/>
                        </a:rPr>
                        <m:t>𝑔</m:t>
                      </m:r>
                    </m:oMath>
                  </m:oMathPara>
                </a14:m>
                <a:endParaRPr lang="ko-Kore-KR" altLang="en-US" dirty="0"/>
              </a:p>
            </p:txBody>
          </p:sp>
        </mc:Choice>
        <mc:Fallback xmlns="">
          <p:sp>
            <p:nvSpPr>
              <p:cNvPr id="20" name="직사각형 19">
                <a:extLst>
                  <a:ext uri="{FF2B5EF4-FFF2-40B4-BE49-F238E27FC236}">
                    <a16:creationId xmlns:a16="http://schemas.microsoft.com/office/drawing/2014/main" id="{EB966507-FBFA-8240-8DBB-211B2BA9F775}"/>
                  </a:ext>
                </a:extLst>
              </p:cNvPr>
              <p:cNvSpPr>
                <a:spLocks noRot="1" noChangeAspect="1" noMove="1" noResize="1" noEditPoints="1" noAdjustHandles="1" noChangeArrowheads="1" noChangeShapeType="1" noTextEdit="1"/>
              </p:cNvSpPr>
              <p:nvPr/>
            </p:nvSpPr>
            <p:spPr>
              <a:xfrm>
                <a:off x="16152454" y="4101775"/>
                <a:ext cx="382605" cy="369332"/>
              </a:xfrm>
              <a:prstGeom prst="rect">
                <a:avLst/>
              </a:prstGeom>
              <a:blipFill>
                <a:blip r:embed="rId8"/>
                <a:stretch>
                  <a:fillRect b="-10345"/>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C048F29B-2879-EE41-9AF6-BD49E69A4B7F}"/>
                  </a:ext>
                </a:extLst>
              </p:cNvPr>
              <p:cNvSpPr/>
              <p:nvPr/>
            </p:nvSpPr>
            <p:spPr>
              <a:xfrm>
                <a:off x="15596107" y="4402643"/>
                <a:ext cx="4079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2400" b="0" i="1" smtClean="0">
                          <a:solidFill>
                            <a:srgbClr val="53585F"/>
                          </a:solidFill>
                          <a:latin typeface="Cambria Math" panose="02040503050406030204" pitchFamily="18" charset="0"/>
                          <a:ea typeface="Spoqa Han Sans Neo Bold" panose="020B0500000000000000" pitchFamily="34" charset="-128"/>
                        </a:rPr>
                        <m:t>𝑧</m:t>
                      </m:r>
                    </m:oMath>
                  </m:oMathPara>
                </a14:m>
                <a:endParaRPr lang="ko-Kore-KR" altLang="en-US" sz="2400" dirty="0"/>
              </a:p>
            </p:txBody>
          </p:sp>
        </mc:Choice>
        <mc:Fallback xmlns="">
          <p:sp>
            <p:nvSpPr>
              <p:cNvPr id="21" name="직사각형 20">
                <a:extLst>
                  <a:ext uri="{FF2B5EF4-FFF2-40B4-BE49-F238E27FC236}">
                    <a16:creationId xmlns:a16="http://schemas.microsoft.com/office/drawing/2014/main" id="{C048F29B-2879-EE41-9AF6-BD49E69A4B7F}"/>
                  </a:ext>
                </a:extLst>
              </p:cNvPr>
              <p:cNvSpPr>
                <a:spLocks noRot="1" noChangeAspect="1" noMove="1" noResize="1" noEditPoints="1" noAdjustHandles="1" noChangeArrowheads="1" noChangeShapeType="1" noTextEdit="1"/>
              </p:cNvSpPr>
              <p:nvPr/>
            </p:nvSpPr>
            <p:spPr>
              <a:xfrm>
                <a:off x="15596107" y="4402643"/>
                <a:ext cx="407932" cy="461665"/>
              </a:xfrm>
              <a:prstGeom prst="rect">
                <a:avLst/>
              </a:prstGeom>
              <a:blipFill>
                <a:blip r:embed="rId9"/>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055154CC-26E7-CD43-B73A-858FC49A466D}"/>
                  </a:ext>
                </a:extLst>
              </p:cNvPr>
              <p:cNvSpPr/>
              <p:nvPr/>
            </p:nvSpPr>
            <p:spPr>
              <a:xfrm>
                <a:off x="13074106" y="4101775"/>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b="0" i="1" smtClean="0">
                          <a:solidFill>
                            <a:srgbClr val="53585F"/>
                          </a:solidFill>
                          <a:latin typeface="Cambria Math" panose="02040503050406030204" pitchFamily="18" charset="0"/>
                          <a:ea typeface="Spoqa Han Sans Neo Bold" panose="020B0500000000000000" pitchFamily="34" charset="-128"/>
                        </a:rPr>
                        <m:t>𝑥</m:t>
                      </m:r>
                    </m:oMath>
                  </m:oMathPara>
                </a14:m>
                <a:endParaRPr lang="ko-Kore-KR" altLang="en-US" dirty="0"/>
              </a:p>
            </p:txBody>
          </p:sp>
        </mc:Choice>
        <mc:Fallback xmlns="">
          <p:sp>
            <p:nvSpPr>
              <p:cNvPr id="22" name="직사각형 21">
                <a:extLst>
                  <a:ext uri="{FF2B5EF4-FFF2-40B4-BE49-F238E27FC236}">
                    <a16:creationId xmlns:a16="http://schemas.microsoft.com/office/drawing/2014/main" id="{055154CC-26E7-CD43-B73A-858FC49A466D}"/>
                  </a:ext>
                </a:extLst>
              </p:cNvPr>
              <p:cNvSpPr>
                <a:spLocks noRot="1" noChangeAspect="1" noMove="1" noResize="1" noEditPoints="1" noAdjustHandles="1" noChangeArrowheads="1" noChangeShapeType="1" noTextEdit="1"/>
              </p:cNvSpPr>
              <p:nvPr/>
            </p:nvSpPr>
            <p:spPr>
              <a:xfrm>
                <a:off x="13074106" y="4101775"/>
                <a:ext cx="370934" cy="369332"/>
              </a:xfrm>
              <a:prstGeom prst="rect">
                <a:avLst/>
              </a:prstGeom>
              <a:blipFill>
                <a:blip r:embed="rId10"/>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2D977160-F830-554E-89FF-1545EAEB1582}"/>
                  </a:ext>
                </a:extLst>
              </p:cNvPr>
              <p:cNvSpPr/>
              <p:nvPr/>
            </p:nvSpPr>
            <p:spPr>
              <a:xfrm>
                <a:off x="18063611" y="4101775"/>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ore-KR" b="0" i="1" smtClean="0">
                              <a:solidFill>
                                <a:srgbClr val="53585F"/>
                              </a:solidFill>
                              <a:latin typeface="Cambria Math" panose="02040503050406030204" pitchFamily="18" charset="0"/>
                            </a:rPr>
                          </m:ctrlPr>
                        </m:accPr>
                        <m:e>
                          <m:r>
                            <a:rPr lang="en-US" altLang="ko-Kore-KR" b="0" i="1" smtClean="0">
                              <a:solidFill>
                                <a:srgbClr val="53585F"/>
                              </a:solidFill>
                              <a:latin typeface="Cambria Math" panose="02040503050406030204" pitchFamily="18" charset="0"/>
                            </a:rPr>
                            <m:t>𝑥</m:t>
                          </m:r>
                        </m:e>
                      </m:acc>
                    </m:oMath>
                  </m:oMathPara>
                </a14:m>
                <a:endParaRPr lang="ko-Kore-KR" altLang="en-US" dirty="0">
                  <a:solidFill>
                    <a:srgbClr val="53585F"/>
                  </a:solidFill>
                </a:endParaRPr>
              </a:p>
            </p:txBody>
          </p:sp>
        </mc:Choice>
        <mc:Fallback xmlns="">
          <p:sp>
            <p:nvSpPr>
              <p:cNvPr id="23" name="직사각형 22">
                <a:extLst>
                  <a:ext uri="{FF2B5EF4-FFF2-40B4-BE49-F238E27FC236}">
                    <a16:creationId xmlns:a16="http://schemas.microsoft.com/office/drawing/2014/main" id="{2D977160-F830-554E-89FF-1545EAEB1582}"/>
                  </a:ext>
                </a:extLst>
              </p:cNvPr>
              <p:cNvSpPr>
                <a:spLocks noRot="1" noChangeAspect="1" noMove="1" noResize="1" noEditPoints="1" noAdjustHandles="1" noChangeArrowheads="1" noChangeShapeType="1" noTextEdit="1"/>
              </p:cNvSpPr>
              <p:nvPr/>
            </p:nvSpPr>
            <p:spPr>
              <a:xfrm>
                <a:off x="18063611" y="4101775"/>
                <a:ext cx="367986" cy="369332"/>
              </a:xfrm>
              <a:prstGeom prst="rect">
                <a:avLst/>
              </a:prstGeom>
              <a:blipFill>
                <a:blip r:embed="rId11"/>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5" name="타원 4">
                <a:extLst>
                  <a:ext uri="{FF2B5EF4-FFF2-40B4-BE49-F238E27FC236}">
                    <a16:creationId xmlns:a16="http://schemas.microsoft.com/office/drawing/2014/main" id="{DB40499E-E4D6-E34B-873C-9882EE506782}"/>
                  </a:ext>
                </a:extLst>
              </p:cNvPr>
              <p:cNvSpPr/>
              <p:nvPr/>
            </p:nvSpPr>
            <p:spPr>
              <a:xfrm>
                <a:off x="3556798" y="11168122"/>
                <a:ext cx="1547182" cy="1547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14:m>
                  <m:oMathPara xmlns:m="http://schemas.openxmlformats.org/officeDocument/2006/math">
                    <m:oMathParaPr>
                      <m:jc m:val="centerGroup"/>
                    </m:oMathParaPr>
                    <m:oMath xmlns:m="http://schemas.openxmlformats.org/officeDocument/2006/math">
                      <m:r>
                        <a:rPr kumimoji="1" lang="en-US" altLang="ko-Kore-KR" sz="4400" i="1" dirty="0" smtClean="0">
                          <a:solidFill>
                            <a:srgbClr val="53585F"/>
                          </a:solidFill>
                          <a:latin typeface="Cambria Math" panose="02040503050406030204" pitchFamily="18" charset="0"/>
                          <a:ea typeface="Spoqa Han Sans Neo Bold" panose="020B0500000000000000" pitchFamily="34" charset="-128"/>
                        </a:rPr>
                        <m:t>𝑥</m:t>
                      </m:r>
                    </m:oMath>
                  </m:oMathPara>
                </a14:m>
                <a:endParaRPr kumimoji="1" lang="ko-Kore-KR" altLang="en-US" sz="44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5" name="타원 4">
                <a:extLst>
                  <a:ext uri="{FF2B5EF4-FFF2-40B4-BE49-F238E27FC236}">
                    <a16:creationId xmlns:a16="http://schemas.microsoft.com/office/drawing/2014/main" id="{DB40499E-E4D6-E34B-873C-9882EE506782}"/>
                  </a:ext>
                </a:extLst>
              </p:cNvPr>
              <p:cNvSpPr>
                <a:spLocks noRot="1" noChangeAspect="1" noMove="1" noResize="1" noEditPoints="1" noAdjustHandles="1" noChangeArrowheads="1" noChangeShapeType="1" noTextEdit="1"/>
              </p:cNvSpPr>
              <p:nvPr/>
            </p:nvSpPr>
            <p:spPr>
              <a:xfrm>
                <a:off x="3556798" y="11168122"/>
                <a:ext cx="1547182" cy="1547182"/>
              </a:xfrm>
              <a:prstGeom prst="ellipse">
                <a:avLst/>
              </a:prstGeom>
              <a:blipFill>
                <a:blip r:embed="rId12"/>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4" name="타원 23">
                <a:extLst>
                  <a:ext uri="{FF2B5EF4-FFF2-40B4-BE49-F238E27FC236}">
                    <a16:creationId xmlns:a16="http://schemas.microsoft.com/office/drawing/2014/main" id="{C296665C-B2D8-DA46-AC7B-DA4014A4B74C}"/>
                  </a:ext>
                </a:extLst>
              </p:cNvPr>
              <p:cNvSpPr/>
              <p:nvPr/>
            </p:nvSpPr>
            <p:spPr>
              <a:xfrm>
                <a:off x="7836504" y="11168122"/>
                <a:ext cx="1547182" cy="1547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14:m>
                  <m:oMathPara xmlns:m="http://schemas.openxmlformats.org/officeDocument/2006/math">
                    <m:oMathParaPr>
                      <m:jc m:val="centerGroup"/>
                    </m:oMathParaPr>
                    <m:oMath xmlns:m="http://schemas.openxmlformats.org/officeDocument/2006/math">
                      <m:r>
                        <a:rPr kumimoji="1" lang="en-US" altLang="ko-Kore-KR" sz="4400" b="0" i="1" dirty="0" smtClean="0">
                          <a:solidFill>
                            <a:srgbClr val="53585F"/>
                          </a:solidFill>
                          <a:latin typeface="Cambria Math" panose="02040503050406030204" pitchFamily="18" charset="0"/>
                          <a:ea typeface="Spoqa Han Sans Neo Bold" panose="020B0500000000000000" pitchFamily="34" charset="-128"/>
                        </a:rPr>
                        <m:t>𝑦</m:t>
                      </m:r>
                    </m:oMath>
                  </m:oMathPara>
                </a14:m>
                <a:endParaRPr kumimoji="1" lang="ko-Kore-KR" altLang="en-US" sz="44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24" name="타원 23">
                <a:extLst>
                  <a:ext uri="{FF2B5EF4-FFF2-40B4-BE49-F238E27FC236}">
                    <a16:creationId xmlns:a16="http://schemas.microsoft.com/office/drawing/2014/main" id="{C296665C-B2D8-DA46-AC7B-DA4014A4B74C}"/>
                  </a:ext>
                </a:extLst>
              </p:cNvPr>
              <p:cNvSpPr>
                <a:spLocks noRot="1" noChangeAspect="1" noMove="1" noResize="1" noEditPoints="1" noAdjustHandles="1" noChangeArrowheads="1" noChangeShapeType="1" noTextEdit="1"/>
              </p:cNvSpPr>
              <p:nvPr/>
            </p:nvSpPr>
            <p:spPr>
              <a:xfrm>
                <a:off x="7836504" y="11168122"/>
                <a:ext cx="1547182" cy="1547182"/>
              </a:xfrm>
              <a:prstGeom prst="ellipse">
                <a:avLst/>
              </a:prstGeom>
              <a:blipFill>
                <a:blip r:embed="rId13"/>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5" name="타원 24">
                <a:extLst>
                  <a:ext uri="{FF2B5EF4-FFF2-40B4-BE49-F238E27FC236}">
                    <a16:creationId xmlns:a16="http://schemas.microsoft.com/office/drawing/2014/main" id="{605A23FF-5782-5742-97F6-273D7B7D57C4}"/>
                  </a:ext>
                </a:extLst>
              </p:cNvPr>
              <p:cNvSpPr/>
              <p:nvPr/>
            </p:nvSpPr>
            <p:spPr>
              <a:xfrm>
                <a:off x="5732578" y="8887675"/>
                <a:ext cx="1547182" cy="1547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r"/>
                <a14:m>
                  <m:oMathPara xmlns:m="http://schemas.openxmlformats.org/officeDocument/2006/math">
                    <m:oMathParaPr>
                      <m:jc m:val="centerGroup"/>
                    </m:oMathParaPr>
                    <m:oMath xmlns:m="http://schemas.openxmlformats.org/officeDocument/2006/math">
                      <m:r>
                        <a:rPr kumimoji="1" lang="en-US" altLang="ko-Kore-KR" sz="4400" b="0" i="1" smtClean="0">
                          <a:solidFill>
                            <a:srgbClr val="53585F"/>
                          </a:solidFill>
                          <a:latin typeface="Cambria Math" panose="02040503050406030204" pitchFamily="18" charset="0"/>
                          <a:ea typeface="Spoqa Han Sans Neo Bold" panose="020B0500000000000000" pitchFamily="34" charset="-128"/>
                        </a:rPr>
                        <m:t>𝑧</m:t>
                      </m:r>
                    </m:oMath>
                  </m:oMathPara>
                </a14:m>
                <a:endParaRPr kumimoji="1" lang="ko-Kore-KR" altLang="en-US" sz="44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25" name="타원 24">
                <a:extLst>
                  <a:ext uri="{FF2B5EF4-FFF2-40B4-BE49-F238E27FC236}">
                    <a16:creationId xmlns:a16="http://schemas.microsoft.com/office/drawing/2014/main" id="{605A23FF-5782-5742-97F6-273D7B7D57C4}"/>
                  </a:ext>
                </a:extLst>
              </p:cNvPr>
              <p:cNvSpPr>
                <a:spLocks noRot="1" noChangeAspect="1" noMove="1" noResize="1" noEditPoints="1" noAdjustHandles="1" noChangeArrowheads="1" noChangeShapeType="1" noTextEdit="1"/>
              </p:cNvSpPr>
              <p:nvPr/>
            </p:nvSpPr>
            <p:spPr>
              <a:xfrm>
                <a:off x="5732578" y="8887675"/>
                <a:ext cx="1547182" cy="1547182"/>
              </a:xfrm>
              <a:prstGeom prst="ellipse">
                <a:avLst/>
              </a:prstGeom>
              <a:blipFill>
                <a:blip r:embed="rId14"/>
                <a:stretch>
                  <a:fillRect/>
                </a:stretch>
              </a:blipFill>
            </p:spPr>
            <p:txBody>
              <a:bodyPr/>
              <a:lstStyle/>
              <a:p>
                <a:r>
                  <a:rPr lang="ko-Kore-KR" altLang="en-US">
                    <a:noFill/>
                  </a:rPr>
                  <a:t> </a:t>
                </a:r>
              </a:p>
            </p:txBody>
          </p:sp>
        </mc:Fallback>
      </mc:AlternateContent>
      <p:cxnSp>
        <p:nvCxnSpPr>
          <p:cNvPr id="11" name="직선 화살표 연결선 10">
            <a:extLst>
              <a:ext uri="{FF2B5EF4-FFF2-40B4-BE49-F238E27FC236}">
                <a16:creationId xmlns:a16="http://schemas.microsoft.com/office/drawing/2014/main" id="{6C57621D-5465-4042-A5EA-FB9C7553CF01}"/>
              </a:ext>
            </a:extLst>
          </p:cNvPr>
          <p:cNvCxnSpPr>
            <a:cxnSpLocks/>
            <a:stCxn id="5" idx="7"/>
            <a:endCxn id="25" idx="3"/>
          </p:cNvCxnSpPr>
          <p:nvPr/>
        </p:nvCxnSpPr>
        <p:spPr>
          <a:xfrm flipV="1">
            <a:off x="4877400" y="10208277"/>
            <a:ext cx="1081758" cy="1186425"/>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6" name="직선 화살표 연결선 25">
            <a:extLst>
              <a:ext uri="{FF2B5EF4-FFF2-40B4-BE49-F238E27FC236}">
                <a16:creationId xmlns:a16="http://schemas.microsoft.com/office/drawing/2014/main" id="{81B0D966-0E62-C64A-BF08-F8E13FE51297}"/>
              </a:ext>
            </a:extLst>
          </p:cNvPr>
          <p:cNvCxnSpPr>
            <a:cxnSpLocks/>
            <a:stCxn id="25" idx="5"/>
            <a:endCxn id="24" idx="1"/>
          </p:cNvCxnSpPr>
          <p:nvPr/>
        </p:nvCxnSpPr>
        <p:spPr>
          <a:xfrm>
            <a:off x="7053180" y="10208277"/>
            <a:ext cx="1009904" cy="1186425"/>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D09B8AD7-7B48-DD44-B56A-4393F9C754E9}"/>
                  </a:ext>
                </a:extLst>
              </p:cNvPr>
              <p:cNvSpPr/>
              <p:nvPr/>
            </p:nvSpPr>
            <p:spPr>
              <a:xfrm>
                <a:off x="4736097" y="10062723"/>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3600" i="1">
                          <a:solidFill>
                            <a:srgbClr val="53585F"/>
                          </a:solidFill>
                          <a:latin typeface="Cambria Math" panose="02040503050406030204" pitchFamily="18" charset="0"/>
                          <a:ea typeface="Spoqa Han Sans Neo Bold" panose="020B0500000000000000" pitchFamily="34" charset="-128"/>
                        </a:rPr>
                        <m:t>𝑓</m:t>
                      </m:r>
                    </m:oMath>
                  </m:oMathPara>
                </a14:m>
                <a:endParaRPr lang="ko-Kore-KR" altLang="en-US" sz="3600" dirty="0"/>
              </a:p>
            </p:txBody>
          </p:sp>
        </mc:Choice>
        <mc:Fallback xmlns="">
          <p:sp>
            <p:nvSpPr>
              <p:cNvPr id="28" name="직사각형 27">
                <a:extLst>
                  <a:ext uri="{FF2B5EF4-FFF2-40B4-BE49-F238E27FC236}">
                    <a16:creationId xmlns:a16="http://schemas.microsoft.com/office/drawing/2014/main" id="{D09B8AD7-7B48-DD44-B56A-4393F9C754E9}"/>
                  </a:ext>
                </a:extLst>
              </p:cNvPr>
              <p:cNvSpPr>
                <a:spLocks noRot="1" noChangeAspect="1" noMove="1" noResize="1" noEditPoints="1" noAdjustHandles="1" noChangeArrowheads="1" noChangeShapeType="1" noTextEdit="1"/>
              </p:cNvSpPr>
              <p:nvPr/>
            </p:nvSpPr>
            <p:spPr>
              <a:xfrm>
                <a:off x="4736097" y="10062723"/>
                <a:ext cx="555665" cy="646331"/>
              </a:xfrm>
              <a:prstGeom prst="rect">
                <a:avLst/>
              </a:prstGeom>
              <a:blipFill>
                <a:blip r:embed="rId15"/>
                <a:stretch>
                  <a:fillRect l="-11111" r="-8889" b="-21154"/>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C393705F-5DDE-B648-AEF4-C595C86E46BC}"/>
                  </a:ext>
                </a:extLst>
              </p:cNvPr>
              <p:cNvSpPr/>
              <p:nvPr/>
            </p:nvSpPr>
            <p:spPr>
              <a:xfrm>
                <a:off x="7744497" y="10062723"/>
                <a:ext cx="57887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𝑔</m:t>
                      </m:r>
                    </m:oMath>
                  </m:oMathPara>
                </a14:m>
                <a:endParaRPr lang="ko-Kore-KR" altLang="en-US" sz="3600" dirty="0"/>
              </a:p>
            </p:txBody>
          </p:sp>
        </mc:Choice>
        <mc:Fallback xmlns="">
          <p:sp>
            <p:nvSpPr>
              <p:cNvPr id="29" name="직사각형 28">
                <a:extLst>
                  <a:ext uri="{FF2B5EF4-FFF2-40B4-BE49-F238E27FC236}">
                    <a16:creationId xmlns:a16="http://schemas.microsoft.com/office/drawing/2014/main" id="{C393705F-5DDE-B648-AEF4-C595C86E46BC}"/>
                  </a:ext>
                </a:extLst>
              </p:cNvPr>
              <p:cNvSpPr>
                <a:spLocks noRot="1" noChangeAspect="1" noMove="1" noResize="1" noEditPoints="1" noAdjustHandles="1" noChangeArrowheads="1" noChangeShapeType="1" noTextEdit="1"/>
              </p:cNvSpPr>
              <p:nvPr/>
            </p:nvSpPr>
            <p:spPr>
              <a:xfrm>
                <a:off x="7744497" y="10062723"/>
                <a:ext cx="578876" cy="646331"/>
              </a:xfrm>
              <a:prstGeom prst="rect">
                <a:avLst/>
              </a:prstGeom>
              <a:blipFill>
                <a:blip r:embed="rId16"/>
                <a:stretch>
                  <a:fillRect l="-2128" r="-2128" b="-13462"/>
                </a:stretch>
              </a:blipFill>
            </p:spPr>
            <p:txBody>
              <a:bodyPr/>
              <a:lstStyle/>
              <a:p>
                <a:r>
                  <a:rPr lang="ko-Kore-KR" altLang="en-US">
                    <a:noFill/>
                  </a:rPr>
                  <a:t> </a:t>
                </a:r>
              </a:p>
            </p:txBody>
          </p:sp>
        </mc:Fallback>
      </mc:AlternateContent>
      <p:sp>
        <p:nvSpPr>
          <p:cNvPr id="30" name="직사각형 29">
            <a:extLst>
              <a:ext uri="{FF2B5EF4-FFF2-40B4-BE49-F238E27FC236}">
                <a16:creationId xmlns:a16="http://schemas.microsoft.com/office/drawing/2014/main" id="{4E671A98-888E-5447-9A57-6F4C7D16344C}"/>
              </a:ext>
            </a:extLst>
          </p:cNvPr>
          <p:cNvSpPr/>
          <p:nvPr/>
        </p:nvSpPr>
        <p:spPr>
          <a:xfrm>
            <a:off x="2513796" y="12562149"/>
            <a:ext cx="1085554" cy="523220"/>
          </a:xfrm>
          <a:prstGeom prst="rect">
            <a:avLst/>
          </a:prstGeom>
        </p:spPr>
        <p:txBody>
          <a:bodyPr wrap="none">
            <a:spAutoFit/>
          </a:bodyPr>
          <a:lstStyle/>
          <a:p>
            <a:r>
              <a:rPr kumimoji="1" lang="en-US" altLang="ko-Kore-KR" sz="2800" dirty="0">
                <a:solidFill>
                  <a:srgbClr val="53585F"/>
                </a:solidFill>
                <a:latin typeface="Spoqa Han Sans Neo" panose="020B0500000000000000" pitchFamily="34" charset="-128"/>
                <a:ea typeface="Spoqa Han Sans Neo" panose="020B0500000000000000" pitchFamily="34" charset="-128"/>
              </a:rPr>
              <a:t>Input</a:t>
            </a:r>
            <a:endParaRPr lang="ko-Kore-KR" altLang="en-US" sz="2800" dirty="0"/>
          </a:p>
        </p:txBody>
      </p:sp>
      <p:sp>
        <p:nvSpPr>
          <p:cNvPr id="31" name="직사각형 30">
            <a:extLst>
              <a:ext uri="{FF2B5EF4-FFF2-40B4-BE49-F238E27FC236}">
                <a16:creationId xmlns:a16="http://schemas.microsoft.com/office/drawing/2014/main" id="{3BF453DE-DA04-D54B-B183-9B9A87CF689F}"/>
              </a:ext>
            </a:extLst>
          </p:cNvPr>
          <p:cNvSpPr/>
          <p:nvPr/>
        </p:nvSpPr>
        <p:spPr>
          <a:xfrm>
            <a:off x="9433477" y="12562149"/>
            <a:ext cx="1378904" cy="523220"/>
          </a:xfrm>
          <a:prstGeom prst="rect">
            <a:avLst/>
          </a:prstGeom>
        </p:spPr>
        <p:txBody>
          <a:bodyPr wrap="none">
            <a:spAutoFit/>
          </a:bodyPr>
          <a:lstStyle/>
          <a:p>
            <a:r>
              <a:rPr kumimoji="1" lang="en-US" altLang="ko-Kore-KR" sz="2800" dirty="0">
                <a:solidFill>
                  <a:srgbClr val="53585F"/>
                </a:solidFill>
                <a:latin typeface="Spoqa Han Sans Neo" panose="020B0500000000000000" pitchFamily="34" charset="-128"/>
                <a:ea typeface="Spoqa Han Sans Neo" panose="020B0500000000000000" pitchFamily="34" charset="-128"/>
              </a:rPr>
              <a:t>Output</a:t>
            </a:r>
            <a:endParaRPr lang="ko-Kore-KR" altLang="en-US" sz="2800" dirty="0"/>
          </a:p>
        </p:txBody>
      </p:sp>
    </p:spTree>
    <p:extLst>
      <p:ext uri="{BB962C8B-B14F-4D97-AF65-F5344CB8AC3E}">
        <p14:creationId xmlns:p14="http://schemas.microsoft.com/office/powerpoint/2010/main" val="4281765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Vanilla (pure) auto-encoder</a:t>
            </a:r>
            <a:r>
              <a:rPr lang="ko-Kore-KR" altLang="en-US" b="1" dirty="0"/>
              <a:t>의 응용</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t>- Dimension reduction (</a:t>
            </a:r>
            <a:r>
              <a:rPr lang="ko-Kore-KR" altLang="en-US" b="1" dirty="0"/>
              <a:t>차원 축소</a:t>
            </a:r>
            <a:r>
              <a:rPr lang="en-US" altLang="ko-Kore-KR" b="1" dirty="0"/>
              <a:t>) | image restoration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6" name="TextBox 15">
            <a:extLst>
              <a:ext uri="{FF2B5EF4-FFF2-40B4-BE49-F238E27FC236}">
                <a16:creationId xmlns:a16="http://schemas.microsoft.com/office/drawing/2014/main" id="{5804985C-C526-F848-97BF-5B9E4086563D}"/>
              </a:ext>
            </a:extLst>
          </p:cNvPr>
          <p:cNvSpPr txBox="1"/>
          <p:nvPr/>
        </p:nvSpPr>
        <p:spPr>
          <a:xfrm>
            <a:off x="2785776" y="7885606"/>
            <a:ext cx="14055816" cy="584775"/>
          </a:xfrm>
          <a:prstGeom prst="rect">
            <a:avLst/>
          </a:prstGeom>
          <a:noFill/>
        </p:spPr>
        <p:txBody>
          <a:bodyPr wrap="square" rtlCol="0">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rPr>
              <a:t>잘 학습된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auto-encoder</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는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PCA</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 등 기존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ML</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보다 성능이 좋다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pic>
        <p:nvPicPr>
          <p:cNvPr id="68610" name="Picture 2" descr="enter image description here">
            <a:extLst>
              <a:ext uri="{FF2B5EF4-FFF2-40B4-BE49-F238E27FC236}">
                <a16:creationId xmlns:a16="http://schemas.microsoft.com/office/drawing/2014/main" id="{B44F2296-84DA-AB40-99AC-5C53FE17C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778" y="2981761"/>
            <a:ext cx="10160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77B02891-04B1-AF42-B55F-53AB5F93D921}"/>
              </a:ext>
            </a:extLst>
          </p:cNvPr>
          <p:cNvSpPr/>
          <p:nvPr/>
        </p:nvSpPr>
        <p:spPr>
          <a:xfrm>
            <a:off x="14048319" y="6778822"/>
            <a:ext cx="7399802" cy="646331"/>
          </a:xfrm>
          <a:prstGeom prst="rect">
            <a:avLst/>
          </a:prstGeom>
        </p:spPr>
        <p:txBody>
          <a:bodyPr wrap="square">
            <a:spAutoFit/>
          </a:bodyPr>
          <a:lstStyle/>
          <a:p>
            <a:r>
              <a:rPr lang="en-US" altLang="ko-Kore-KR" dirty="0"/>
              <a:t>Image is from </a:t>
            </a:r>
            <a:r>
              <a:rPr lang="ko-Kore-KR" altLang="en-US" dirty="0"/>
              <a:t>https://stats.stackexchange.com/questions/190148/building-an-autoencoder-in-tensorflow-to-surpass-pca</a:t>
            </a:r>
          </a:p>
        </p:txBody>
      </p:sp>
      <p:pic>
        <p:nvPicPr>
          <p:cNvPr id="68612" name="Picture 4" descr="Figure 1. We propose a natural image prior based on a denoising autoencoder, and apply it to image restoration problems like nonblind deblurring. The output of an optimal denoising autoencoder is a local mean of the true natural image density, and the autoencoder error is a mean shift vector. We use the magnitude of the mean shift vector as the negative log likelihood of our prior. To restore an image from a known degradation, we use gradient descent to iteratively minimize the mean shift magnitude while respecting a data term. Hence, step-by-step we shift our solution closer to its local mean in the natural image distribution.">
            <a:extLst>
              <a:ext uri="{FF2B5EF4-FFF2-40B4-BE49-F238E27FC236}">
                <a16:creationId xmlns:a16="http://schemas.microsoft.com/office/drawing/2014/main" id="{45498C5F-A3CE-EA4C-8391-F7AF43AE7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034" y="8930834"/>
            <a:ext cx="8331200" cy="439420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52F1D411-5754-B146-AEAD-96B0E236C2E9}"/>
              </a:ext>
            </a:extLst>
          </p:cNvPr>
          <p:cNvSpPr/>
          <p:nvPr/>
        </p:nvSpPr>
        <p:spPr>
          <a:xfrm>
            <a:off x="11554954" y="11020124"/>
            <a:ext cx="7399802" cy="646331"/>
          </a:xfrm>
          <a:prstGeom prst="rect">
            <a:avLst/>
          </a:prstGeom>
        </p:spPr>
        <p:txBody>
          <a:bodyPr wrap="square">
            <a:spAutoFit/>
          </a:bodyPr>
          <a:lstStyle/>
          <a:p>
            <a:r>
              <a:rPr lang="en" altLang="ko-Kore-KR" dirty="0" err="1">
                <a:solidFill>
                  <a:srgbClr val="222222"/>
                </a:solidFill>
                <a:latin typeface="Arial" panose="020B0604020202020204" pitchFamily="34" charset="0"/>
              </a:rPr>
              <a:t>Bigdeli</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Siavash</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Arjomand</a:t>
            </a:r>
            <a:r>
              <a:rPr lang="en" altLang="ko-Kore-KR" dirty="0">
                <a:solidFill>
                  <a:srgbClr val="222222"/>
                </a:solidFill>
                <a:latin typeface="Arial" panose="020B0604020202020204" pitchFamily="34" charset="0"/>
              </a:rPr>
              <a:t>, and Matthias Zwicker. "Image restoration using autoencoding priors."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arXiv:1703.09964</a:t>
            </a:r>
            <a:r>
              <a:rPr lang="en" altLang="ko-Kore-KR" dirty="0">
                <a:solidFill>
                  <a:srgbClr val="222222"/>
                </a:solidFill>
                <a:latin typeface="Arial" panose="020B0604020202020204" pitchFamily="34" charset="0"/>
              </a:rPr>
              <a:t> (2017).</a:t>
            </a:r>
            <a:endParaRPr lang="ko-Kore-KR" altLang="en-US" dirty="0"/>
          </a:p>
        </p:txBody>
      </p:sp>
    </p:spTree>
    <p:extLst>
      <p:ext uri="{BB962C8B-B14F-4D97-AF65-F5344CB8AC3E}">
        <p14:creationId xmlns:p14="http://schemas.microsoft.com/office/powerpoint/2010/main" val="3964365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Auto-encoder</a:t>
            </a:r>
            <a:r>
              <a:rPr lang="ko-Kore-KR" altLang="en-US" b="1" dirty="0"/>
              <a:t>의 종류</a:t>
            </a:r>
            <a:endParaRPr lang="en-US" altLang="ko-Kore-KR" b="1" dirty="0"/>
          </a:p>
          <a:p>
            <a:pPr>
              <a:spcBef>
                <a:spcPts val="1000"/>
              </a:spcBef>
              <a:defRPr sz="3000" spc="-59">
                <a:latin typeface="SpoqaHanSans-Bold"/>
                <a:ea typeface="SpoqaHanSans-Bold"/>
                <a:cs typeface="SpoqaHanSans-Bold"/>
                <a:sym typeface="SpoqaHanSans-Bold"/>
              </a:defRPr>
            </a:pPr>
            <a:r>
              <a:rPr lang="en-US" altLang="ko-KR" b="1" dirty="0"/>
              <a:t>- encoder decoder</a:t>
            </a:r>
            <a:r>
              <a:rPr lang="ko-KR" altLang="en-US" b="1" dirty="0"/>
              <a:t>에 따라</a:t>
            </a:r>
            <a:r>
              <a:rPr lang="en-US" altLang="ko-KR" b="1" dirty="0"/>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65538" name="Picture 2" descr="The structure of proposed Convolutional AutoEncoders (CAE) for MNIST. In the middle there is a fully connected autoencoder whose embedded layer is composed of only 10 neurons. The rest are convolutional layers and convolutional transpose layers (some work refers to as Deconvolutional layer). The network can be trained directly in an end-to-end manner. ">
            <a:extLst>
              <a:ext uri="{FF2B5EF4-FFF2-40B4-BE49-F238E27FC236}">
                <a16:creationId xmlns:a16="http://schemas.microsoft.com/office/drawing/2014/main" id="{ECE09A74-3F09-9C4C-AD5D-1DAACB53A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040" y="2908300"/>
            <a:ext cx="10795000" cy="39497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1E107A73-54A1-224E-9710-6DAF33644A1C}"/>
              </a:ext>
            </a:extLst>
          </p:cNvPr>
          <p:cNvSpPr/>
          <p:nvPr/>
        </p:nvSpPr>
        <p:spPr>
          <a:xfrm>
            <a:off x="2133957" y="6945427"/>
            <a:ext cx="10303166"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Guo, </a:t>
            </a:r>
            <a:r>
              <a:rPr lang="en" altLang="ko-Kore-KR" dirty="0" err="1">
                <a:solidFill>
                  <a:srgbClr val="53585F"/>
                </a:solidFill>
                <a:latin typeface="Spoqa Han Sans Neo" panose="020B0500000000000000" pitchFamily="34" charset="-128"/>
                <a:ea typeface="Spoqa Han Sans Neo" panose="020B0500000000000000" pitchFamily="34" charset="-128"/>
              </a:rPr>
              <a:t>Xifeng</a:t>
            </a:r>
            <a:r>
              <a:rPr lang="en" altLang="ko-Kore-KR" dirty="0">
                <a:solidFill>
                  <a:srgbClr val="53585F"/>
                </a:solidFill>
                <a:latin typeface="Spoqa Han Sans Neo" panose="020B0500000000000000" pitchFamily="34" charset="-128"/>
                <a:ea typeface="Spoqa Han Sans Neo" panose="020B0500000000000000" pitchFamily="34" charset="-128"/>
              </a:rPr>
              <a:t>, et al. "Deep clustering with convolutional autoencoders." </a:t>
            </a:r>
            <a:r>
              <a:rPr lang="en" altLang="ko-Kore-KR" i="1" dirty="0">
                <a:solidFill>
                  <a:srgbClr val="53585F"/>
                </a:solidFill>
                <a:latin typeface="Spoqa Han Sans Neo Bold" panose="020B0500000000000000" pitchFamily="34" charset="-128"/>
                <a:ea typeface="Spoqa Han Sans Neo Bold" panose="020B0500000000000000" pitchFamily="34" charset="-128"/>
              </a:rPr>
              <a:t>International conference on neural information processing</a:t>
            </a:r>
            <a:r>
              <a:rPr lang="en" altLang="ko-Kore-KR" dirty="0">
                <a:solidFill>
                  <a:srgbClr val="53585F"/>
                </a:solidFill>
                <a:latin typeface="Spoqa Han Sans Neo" panose="020B0500000000000000" pitchFamily="34" charset="-128"/>
                <a:ea typeface="Spoqa Han Sans Neo" panose="020B0500000000000000" pitchFamily="34" charset="-128"/>
              </a:rPr>
              <a:t>. Springer, Cham, 2017.</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12" name="그림 11">
            <a:extLst>
              <a:ext uri="{FF2B5EF4-FFF2-40B4-BE49-F238E27FC236}">
                <a16:creationId xmlns:a16="http://schemas.microsoft.com/office/drawing/2014/main" id="{DB24B1F9-8811-B04D-8A5A-F5C45ED69329}"/>
              </a:ext>
            </a:extLst>
          </p:cNvPr>
          <p:cNvPicPr>
            <a:picLocks noChangeAspect="1"/>
          </p:cNvPicPr>
          <p:nvPr/>
        </p:nvPicPr>
        <p:blipFill>
          <a:blip r:embed="rId5"/>
          <a:stretch>
            <a:fillRect/>
          </a:stretch>
        </p:blipFill>
        <p:spPr>
          <a:xfrm>
            <a:off x="13076839" y="416847"/>
            <a:ext cx="7150100" cy="6019800"/>
          </a:xfrm>
          <a:prstGeom prst="rect">
            <a:avLst/>
          </a:prstGeom>
        </p:spPr>
      </p:pic>
      <p:sp>
        <p:nvSpPr>
          <p:cNvPr id="13" name="직사각형 12">
            <a:extLst>
              <a:ext uri="{FF2B5EF4-FFF2-40B4-BE49-F238E27FC236}">
                <a16:creationId xmlns:a16="http://schemas.microsoft.com/office/drawing/2014/main" id="{FD886CA1-D9D4-694C-B56E-43C6C82410A8}"/>
              </a:ext>
            </a:extLst>
          </p:cNvPr>
          <p:cNvSpPr/>
          <p:nvPr/>
        </p:nvSpPr>
        <p:spPr>
          <a:xfrm>
            <a:off x="12890394" y="6601510"/>
            <a:ext cx="9713619" cy="923330"/>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Collin, Anne-Sophie, and Christophe De </a:t>
            </a:r>
            <a:r>
              <a:rPr lang="en" altLang="ko-Kore-KR" dirty="0" err="1">
                <a:solidFill>
                  <a:srgbClr val="53585F"/>
                </a:solidFill>
                <a:latin typeface="Spoqa Han Sans Neo" panose="020B0500000000000000" pitchFamily="34" charset="-128"/>
                <a:ea typeface="Spoqa Han Sans Neo" panose="020B0500000000000000" pitchFamily="34" charset="-128"/>
              </a:rPr>
              <a:t>Vleeschouwer</a:t>
            </a:r>
            <a:r>
              <a:rPr lang="en" altLang="ko-Kore-KR" dirty="0">
                <a:solidFill>
                  <a:srgbClr val="53585F"/>
                </a:solidFill>
                <a:latin typeface="Spoqa Han Sans Neo" panose="020B0500000000000000" pitchFamily="34" charset="-128"/>
                <a:ea typeface="Spoqa Han Sans Neo" panose="020B0500000000000000" pitchFamily="34" charset="-128"/>
              </a:rPr>
              <a:t>. "Improved anomaly detection by training an autoencoder with skip connections on images corrupted with Stain-shaped noise." </a:t>
            </a:r>
            <a:r>
              <a:rPr lang="en" altLang="ko-Kore-KR" i="1" dirty="0">
                <a:solidFill>
                  <a:srgbClr val="53585F"/>
                </a:solidFill>
                <a:latin typeface="Spoqa Han Sans Neo Bold" panose="020B0500000000000000" pitchFamily="34" charset="-128"/>
                <a:ea typeface="Spoqa Han Sans Neo Bold" panose="020B0500000000000000" pitchFamily="34" charset="-128"/>
              </a:rPr>
              <a:t>2020 25th International Conference on Pattern Recognition (ICPR)</a:t>
            </a:r>
            <a:r>
              <a:rPr lang="en" altLang="ko-Kore-KR" dirty="0">
                <a:solidFill>
                  <a:srgbClr val="53585F"/>
                </a:solidFill>
                <a:latin typeface="Spoqa Han Sans Neo" panose="020B0500000000000000" pitchFamily="34" charset="-128"/>
                <a:ea typeface="Spoqa Han Sans Neo" panose="020B0500000000000000" pitchFamily="34" charset="-128"/>
              </a:rPr>
              <a:t>. IEEE, 2021.</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33" name="슬라이드 번호 개체 틀 4">
            <a:extLst>
              <a:ext uri="{FF2B5EF4-FFF2-40B4-BE49-F238E27FC236}">
                <a16:creationId xmlns:a16="http://schemas.microsoft.com/office/drawing/2014/main" id="{E1CB1B02-A506-8D4D-95E8-A25B7D3428B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35</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65540" name="Picture 4" descr="Srivastava et al">
            <a:extLst>
              <a:ext uri="{FF2B5EF4-FFF2-40B4-BE49-F238E27FC236}">
                <a16:creationId xmlns:a16="http://schemas.microsoft.com/office/drawing/2014/main" id="{22F3D026-84D5-544A-97B2-B46F45D04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452" y="7698789"/>
            <a:ext cx="8824011" cy="5186873"/>
          </a:xfrm>
          <a:prstGeom prst="rect">
            <a:avLst/>
          </a:prstGeom>
          <a:noFill/>
          <a:extLst>
            <a:ext uri="{909E8E84-426E-40DD-AFC4-6F175D3DCCD1}">
              <a14:hiddenFill xmlns:a14="http://schemas.microsoft.com/office/drawing/2010/main">
                <a:solidFill>
                  <a:srgbClr val="FFFFFF"/>
                </a:solidFill>
              </a14:hiddenFill>
            </a:ext>
          </a:extLst>
        </p:spPr>
      </p:pic>
      <p:pic>
        <p:nvPicPr>
          <p:cNvPr id="65542" name="Picture 6" descr="Schematics of the graph autoencoder with the skip connection. We highlight the nodes involved, directly or indirectly by the convolution for the update of the node N. The encoding phase involves 1-hop neighbors, decoding/imputation phase instead involves nodes up to 2-hops. The skip connections involves 1-hop neighbors without considering node N.">
            <a:extLst>
              <a:ext uri="{FF2B5EF4-FFF2-40B4-BE49-F238E27FC236}">
                <a16:creationId xmlns:a16="http://schemas.microsoft.com/office/drawing/2014/main" id="{8FCCE0B6-441D-6E44-9120-690E048434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65537" y="7590768"/>
            <a:ext cx="6865864" cy="5201902"/>
          </a:xfrm>
          <a:prstGeom prst="rect">
            <a:avLst/>
          </a:prstGeom>
          <a:noFill/>
          <a:extLst>
            <a:ext uri="{909E8E84-426E-40DD-AFC4-6F175D3DCCD1}">
              <a14:hiddenFill xmlns:a14="http://schemas.microsoft.com/office/drawing/2010/main">
                <a:solidFill>
                  <a:srgbClr val="FFFFFF"/>
                </a:solidFill>
              </a14:hiddenFill>
            </a:ext>
          </a:extLst>
        </p:spPr>
      </p:pic>
      <p:sp>
        <p:nvSpPr>
          <p:cNvPr id="32" name="직사각형 31">
            <a:extLst>
              <a:ext uri="{FF2B5EF4-FFF2-40B4-BE49-F238E27FC236}">
                <a16:creationId xmlns:a16="http://schemas.microsoft.com/office/drawing/2014/main" id="{F59566C9-8509-494C-8186-354111AA14EE}"/>
              </a:ext>
            </a:extLst>
          </p:cNvPr>
          <p:cNvSpPr/>
          <p:nvPr/>
        </p:nvSpPr>
        <p:spPr>
          <a:xfrm>
            <a:off x="12683040" y="12756189"/>
            <a:ext cx="7032410" cy="923330"/>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Spinelli, Indro, Simone </a:t>
            </a:r>
            <a:r>
              <a:rPr lang="en" altLang="ko-Kore-KR" dirty="0" err="1">
                <a:solidFill>
                  <a:srgbClr val="53585F"/>
                </a:solidFill>
                <a:latin typeface="Spoqa Han Sans Neo" panose="020B0500000000000000" pitchFamily="34" charset="-128"/>
                <a:ea typeface="Spoqa Han Sans Neo" panose="020B0500000000000000" pitchFamily="34" charset="-128"/>
              </a:rPr>
              <a:t>Scardapane</a:t>
            </a:r>
            <a:r>
              <a:rPr lang="en" altLang="ko-Kore-KR" dirty="0">
                <a:solidFill>
                  <a:srgbClr val="53585F"/>
                </a:solidFill>
                <a:latin typeface="Spoqa Han Sans Neo" panose="020B0500000000000000" pitchFamily="34" charset="-128"/>
                <a:ea typeface="Spoqa Han Sans Neo" panose="020B0500000000000000" pitchFamily="34" charset="-128"/>
              </a:rPr>
              <a:t>, and Aurelio Uncini. "Missing data imputation with </a:t>
            </a:r>
            <a:r>
              <a:rPr lang="en" altLang="ko-Kore-KR" dirty="0" err="1">
                <a:solidFill>
                  <a:srgbClr val="53585F"/>
                </a:solidFill>
                <a:latin typeface="Spoqa Han Sans Neo" panose="020B0500000000000000" pitchFamily="34" charset="-128"/>
                <a:ea typeface="Spoqa Han Sans Neo" panose="020B0500000000000000" pitchFamily="34" charset="-128"/>
              </a:rPr>
              <a:t>adversarially</a:t>
            </a:r>
            <a:r>
              <a:rPr lang="en" altLang="ko-Kore-KR" dirty="0">
                <a:solidFill>
                  <a:srgbClr val="53585F"/>
                </a:solidFill>
                <a:latin typeface="Spoqa Han Sans Neo" panose="020B0500000000000000" pitchFamily="34" charset="-128"/>
                <a:ea typeface="Spoqa Han Sans Neo" panose="020B0500000000000000" pitchFamily="34" charset="-128"/>
              </a:rPr>
              <a:t>-trained graph convolutional networks." </a:t>
            </a:r>
            <a:r>
              <a:rPr lang="en" altLang="ko-Kore-KR" i="1" dirty="0">
                <a:solidFill>
                  <a:srgbClr val="53585F"/>
                </a:solidFill>
                <a:latin typeface="Spoqa Han Sans Neo Bold" panose="020B0500000000000000" pitchFamily="34" charset="-128"/>
                <a:ea typeface="Spoqa Han Sans Neo Bold" panose="020B0500000000000000" pitchFamily="34" charset="-128"/>
              </a:rPr>
              <a:t>Neural Networks</a:t>
            </a:r>
            <a:r>
              <a:rPr lang="en" altLang="ko-Kore-KR" dirty="0">
                <a:solidFill>
                  <a:srgbClr val="53585F"/>
                </a:solidFill>
                <a:latin typeface="Spoqa Han Sans Neo" panose="020B0500000000000000" pitchFamily="34" charset="-128"/>
                <a:ea typeface="Spoqa Han Sans Neo" panose="020B0500000000000000" pitchFamily="34" charset="-128"/>
              </a:rPr>
              <a:t> 129 (2020): 249-260.</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34" name="직사각형 33">
            <a:extLst>
              <a:ext uri="{FF2B5EF4-FFF2-40B4-BE49-F238E27FC236}">
                <a16:creationId xmlns:a16="http://schemas.microsoft.com/office/drawing/2014/main" id="{FCF95D00-4CF3-D94E-AA08-812883E8643B}"/>
              </a:ext>
            </a:extLst>
          </p:cNvPr>
          <p:cNvSpPr/>
          <p:nvPr/>
        </p:nvSpPr>
        <p:spPr>
          <a:xfrm>
            <a:off x="1563757" y="12899182"/>
            <a:ext cx="10164611"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Srivastava, Nitish, Elman </a:t>
            </a:r>
            <a:r>
              <a:rPr lang="en" altLang="ko-Kore-KR" dirty="0" err="1">
                <a:solidFill>
                  <a:srgbClr val="53585F"/>
                </a:solidFill>
                <a:latin typeface="Spoqa Han Sans Neo" panose="020B0500000000000000" pitchFamily="34" charset="-128"/>
                <a:ea typeface="Spoqa Han Sans Neo" panose="020B0500000000000000" pitchFamily="34" charset="-128"/>
              </a:rPr>
              <a:t>Mansimov</a:t>
            </a:r>
            <a:r>
              <a:rPr lang="en" altLang="ko-Kore-KR" dirty="0">
                <a:solidFill>
                  <a:srgbClr val="53585F"/>
                </a:solidFill>
                <a:latin typeface="Spoqa Han Sans Neo" panose="020B0500000000000000" pitchFamily="34" charset="-128"/>
                <a:ea typeface="Spoqa Han Sans Neo" panose="020B0500000000000000" pitchFamily="34" charset="-128"/>
              </a:rPr>
              <a:t>, and Ruslan </a:t>
            </a:r>
            <a:r>
              <a:rPr lang="en" altLang="ko-Kore-KR" dirty="0" err="1">
                <a:solidFill>
                  <a:srgbClr val="53585F"/>
                </a:solidFill>
                <a:latin typeface="Spoqa Han Sans Neo" panose="020B0500000000000000" pitchFamily="34" charset="-128"/>
                <a:ea typeface="Spoqa Han Sans Neo" panose="020B0500000000000000" pitchFamily="34" charset="-128"/>
              </a:rPr>
              <a:t>Salakhudinov</a:t>
            </a:r>
            <a:r>
              <a:rPr lang="en" altLang="ko-Kore-KR" dirty="0">
                <a:solidFill>
                  <a:srgbClr val="53585F"/>
                </a:solidFill>
                <a:latin typeface="Spoqa Han Sans Neo" panose="020B0500000000000000" pitchFamily="34" charset="-128"/>
                <a:ea typeface="Spoqa Han Sans Neo" panose="020B0500000000000000" pitchFamily="34" charset="-128"/>
              </a:rPr>
              <a:t>. "Unsupervised learning of video representations using </a:t>
            </a:r>
            <a:r>
              <a:rPr lang="en" altLang="ko-Kore-KR" dirty="0" err="1">
                <a:solidFill>
                  <a:srgbClr val="53585F"/>
                </a:solidFill>
                <a:latin typeface="Spoqa Han Sans Neo" panose="020B0500000000000000" pitchFamily="34" charset="-128"/>
                <a:ea typeface="Spoqa Han Sans Neo" panose="020B0500000000000000" pitchFamily="34" charset="-128"/>
              </a:rPr>
              <a:t>lstms</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 altLang="ko-Kore-KR" i="1" dirty="0">
                <a:solidFill>
                  <a:srgbClr val="53585F"/>
                </a:solidFill>
                <a:latin typeface="Spoqa Han Sans Neo Bold" panose="020B0500000000000000" pitchFamily="34" charset="-128"/>
                <a:ea typeface="Spoqa Han Sans Neo Bold" panose="020B0500000000000000" pitchFamily="34" charset="-128"/>
              </a:rPr>
              <a:t>International conference on machine learning</a:t>
            </a:r>
            <a:r>
              <a:rPr lang="en" altLang="ko-Kore-KR" dirty="0">
                <a:solidFill>
                  <a:srgbClr val="53585F"/>
                </a:solidFill>
                <a:latin typeface="Spoqa Han Sans Neo" panose="020B0500000000000000" pitchFamily="34" charset="-128"/>
                <a:ea typeface="Spoqa Han Sans Neo" panose="020B0500000000000000" pitchFamily="34" charset="-128"/>
              </a:rPr>
              <a:t>. PMLR, 2015.</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271240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Auto-encoder</a:t>
            </a:r>
            <a:r>
              <a:rPr lang="ko-Kore-KR" altLang="en-US" b="1" dirty="0"/>
              <a:t>의 종류</a:t>
            </a:r>
            <a:endParaRPr lang="en-US" altLang="ko-Kore-KR" b="1" dirty="0"/>
          </a:p>
          <a:p>
            <a:pPr>
              <a:spcBef>
                <a:spcPts val="1000"/>
              </a:spcBef>
              <a:defRPr sz="3000" spc="-59">
                <a:latin typeface="SpoqaHanSans-Bold"/>
                <a:ea typeface="SpoqaHanSans-Bold"/>
                <a:cs typeface="SpoqaHanSans-Bold"/>
                <a:sym typeface="SpoqaHanSans-Bold"/>
              </a:defRPr>
            </a:pPr>
            <a:r>
              <a:rPr lang="en-US" altLang="ko-KR" b="1" dirty="0"/>
              <a:t>- </a:t>
            </a:r>
            <a:r>
              <a:rPr lang="ko-KR" altLang="en-US" b="1" dirty="0"/>
              <a:t>학습 방법 </a:t>
            </a:r>
            <a:r>
              <a:rPr lang="en-US" altLang="ko-KR" b="1" dirty="0"/>
              <a:t>(</a:t>
            </a:r>
            <a:r>
              <a:rPr lang="ko-KR" altLang="en-US" b="1" dirty="0"/>
              <a:t>목적 함수</a:t>
            </a:r>
            <a:r>
              <a:rPr lang="en-US" altLang="ko-KR" b="1" dirty="0"/>
              <a:t>)</a:t>
            </a:r>
            <a:r>
              <a:rPr lang="ko-KR" altLang="en-US" b="1" dirty="0"/>
              <a:t>에 따라</a:t>
            </a:r>
            <a:r>
              <a:rPr lang="en-US" altLang="ko-KR" b="1" dirty="0"/>
              <a:t>…  (TBD)</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33" name="슬라이드 번호 개체 틀 4">
            <a:extLst>
              <a:ext uri="{FF2B5EF4-FFF2-40B4-BE49-F238E27FC236}">
                <a16:creationId xmlns:a16="http://schemas.microsoft.com/office/drawing/2014/main" id="{E1CB1B02-A506-8D4D-95E8-A25B7D3428B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36</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67588" name="Picture 4">
            <a:extLst>
              <a:ext uri="{FF2B5EF4-FFF2-40B4-BE49-F238E27FC236}">
                <a16:creationId xmlns:a16="http://schemas.microsoft.com/office/drawing/2014/main" id="{62A1F929-2B76-FD4B-9628-83A297B62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849" y="9183582"/>
            <a:ext cx="8092902" cy="407170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a:extLst>
              <a:ext uri="{FF2B5EF4-FFF2-40B4-BE49-F238E27FC236}">
                <a16:creationId xmlns:a16="http://schemas.microsoft.com/office/drawing/2014/main" id="{086B7CB6-5598-AD49-8F41-A7D6740B4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7613" y="9227378"/>
            <a:ext cx="5803354" cy="39520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B993BB-206A-6D4A-A86B-86E6E232CA55}"/>
              </a:ext>
            </a:extLst>
          </p:cNvPr>
          <p:cNvSpPr txBox="1"/>
          <p:nvPr/>
        </p:nvSpPr>
        <p:spPr>
          <a:xfrm>
            <a:off x="2297371" y="8693894"/>
            <a:ext cx="17428169" cy="584775"/>
          </a:xfrm>
          <a:prstGeom prst="rect">
            <a:avLst/>
          </a:prstGeom>
          <a:noFill/>
        </p:spPr>
        <p:txBody>
          <a:bodyPr wrap="none" rtlCol="0">
            <a:spAutoFit/>
          </a:bodyPr>
          <a:lstStyle/>
          <a:p>
            <a:pPr marL="457200" indent="-457200">
              <a:buFont typeface="Arial" panose="020B0604020202020204" pitchFamily="34" charset="0"/>
              <a:buChar char="•"/>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Generative adversarial network (GAN)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학습 방법을 이용한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adversarial auto-encoder (AAE)</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21" name="TextBox 20">
            <a:extLst>
              <a:ext uri="{FF2B5EF4-FFF2-40B4-BE49-F238E27FC236}">
                <a16:creationId xmlns:a16="http://schemas.microsoft.com/office/drawing/2014/main" id="{B05A2DD7-32BF-2A41-B9C5-0ACEE69AED5B}"/>
              </a:ext>
            </a:extLst>
          </p:cNvPr>
          <p:cNvSpPr txBox="1"/>
          <p:nvPr/>
        </p:nvSpPr>
        <p:spPr>
          <a:xfrm>
            <a:off x="2297371" y="3311816"/>
            <a:ext cx="14116365" cy="1569660"/>
          </a:xfrm>
          <a:prstGeom prst="rect">
            <a:avLst/>
          </a:prstGeom>
          <a:noFill/>
        </p:spPr>
        <p:txBody>
          <a:bodyPr wrap="none" rtlCol="0">
            <a:spAutoFit/>
          </a:bodyPr>
          <a:lstStyle/>
          <a:p>
            <a:pPr marL="457200" indent="-457200">
              <a:buFont typeface="Arial" panose="020B0604020202020204" pitchFamily="34" charset="0"/>
              <a:buChar char="•"/>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Variational Inference (VI)</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방법을 이용한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variational auto-encoder (VAE)</a:t>
            </a:r>
          </a:p>
          <a:p>
            <a:pPr marL="457200" indent="-457200">
              <a:buFont typeface="Arial" panose="020B0604020202020204" pitchFamily="34" charset="0"/>
              <a:buChar char="•"/>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Arial" panose="020B0604020202020204" pitchFamily="34" charset="0"/>
              <a:buChar char="•"/>
            </a:pP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3" name="직사각형 2">
            <a:extLst>
              <a:ext uri="{FF2B5EF4-FFF2-40B4-BE49-F238E27FC236}">
                <a16:creationId xmlns:a16="http://schemas.microsoft.com/office/drawing/2014/main" id="{3BAD8245-895C-2E48-8396-FC66455F0887}"/>
              </a:ext>
            </a:extLst>
          </p:cNvPr>
          <p:cNvSpPr/>
          <p:nvPr/>
        </p:nvSpPr>
        <p:spPr>
          <a:xfrm>
            <a:off x="6894843" y="13383566"/>
            <a:ext cx="9930924" cy="369332"/>
          </a:xfrm>
          <a:prstGeom prst="rect">
            <a:avLst/>
          </a:prstGeom>
        </p:spPr>
        <p:txBody>
          <a:bodyPr wrap="non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Makhzani</a:t>
            </a:r>
            <a:r>
              <a:rPr lang="en" altLang="ko-Kore-KR" dirty="0">
                <a:solidFill>
                  <a:srgbClr val="53585F"/>
                </a:solidFill>
                <a:latin typeface="Spoqa Han Sans Neo" panose="020B0500000000000000" pitchFamily="34" charset="-128"/>
                <a:ea typeface="Spoqa Han Sans Neo" panose="020B0500000000000000" pitchFamily="34" charset="-128"/>
              </a:rPr>
              <a:t>, Alireza, et al. "Adversarial autoencoders."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arXiv:1511.05644</a:t>
            </a:r>
            <a:r>
              <a:rPr lang="en" altLang="ko-Kore-KR" dirty="0">
                <a:solidFill>
                  <a:srgbClr val="53585F"/>
                </a:solidFill>
                <a:latin typeface="Spoqa Han Sans Neo" panose="020B0500000000000000" pitchFamily="34" charset="-128"/>
                <a:ea typeface="Spoqa Han Sans Neo" panose="020B0500000000000000" pitchFamily="34" charset="-128"/>
              </a:rPr>
              <a:t> (2015).</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4" name="그림 3">
            <a:extLst>
              <a:ext uri="{FF2B5EF4-FFF2-40B4-BE49-F238E27FC236}">
                <a16:creationId xmlns:a16="http://schemas.microsoft.com/office/drawing/2014/main" id="{F6375307-6029-544E-B535-09E8E26A950E}"/>
              </a:ext>
            </a:extLst>
          </p:cNvPr>
          <p:cNvPicPr>
            <a:picLocks noChangeAspect="1"/>
          </p:cNvPicPr>
          <p:nvPr/>
        </p:nvPicPr>
        <p:blipFill>
          <a:blip r:embed="rId6"/>
          <a:stretch>
            <a:fillRect/>
          </a:stretch>
        </p:blipFill>
        <p:spPr>
          <a:xfrm>
            <a:off x="5210612" y="3981002"/>
            <a:ext cx="5919802" cy="4566704"/>
          </a:xfrm>
          <a:prstGeom prst="rect">
            <a:avLst/>
          </a:prstGeom>
        </p:spPr>
      </p:pic>
      <p:sp>
        <p:nvSpPr>
          <p:cNvPr id="5" name="직사각형 4">
            <a:extLst>
              <a:ext uri="{FF2B5EF4-FFF2-40B4-BE49-F238E27FC236}">
                <a16:creationId xmlns:a16="http://schemas.microsoft.com/office/drawing/2014/main" id="{0FA54166-5133-3A48-8726-B72C399518E6}"/>
              </a:ext>
            </a:extLst>
          </p:cNvPr>
          <p:cNvSpPr/>
          <p:nvPr/>
        </p:nvSpPr>
        <p:spPr>
          <a:xfrm>
            <a:off x="11474751" y="6294223"/>
            <a:ext cx="9713941" cy="369332"/>
          </a:xfrm>
          <a:prstGeom prst="rect">
            <a:avLst/>
          </a:prstGeom>
        </p:spPr>
        <p:txBody>
          <a:bodyPr wrap="none">
            <a:spAutoFit/>
          </a:bodyPr>
          <a:lstStyle/>
          <a:p>
            <a:r>
              <a:rPr lang="en" altLang="ko-Kore-KR" dirty="0" err="1">
                <a:solidFill>
                  <a:srgbClr val="222222"/>
                </a:solidFill>
                <a:latin typeface="Arial" panose="020B0604020202020204" pitchFamily="34" charset="0"/>
              </a:rPr>
              <a:t>Doersch</a:t>
            </a:r>
            <a:r>
              <a:rPr lang="en" altLang="ko-Kore-KR" dirty="0">
                <a:solidFill>
                  <a:srgbClr val="222222"/>
                </a:solidFill>
                <a:latin typeface="Arial" panose="020B0604020202020204" pitchFamily="34" charset="0"/>
              </a:rPr>
              <a:t>, Carl. "Tutorial on variational autoencoders."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arXiv:1606.05908</a:t>
            </a:r>
            <a:r>
              <a:rPr lang="en" altLang="ko-Kore-KR" dirty="0">
                <a:solidFill>
                  <a:srgbClr val="222222"/>
                </a:solidFill>
                <a:latin typeface="Arial" panose="020B0604020202020204" pitchFamily="34" charset="0"/>
              </a:rPr>
              <a:t> (2016).</a:t>
            </a:r>
            <a:endParaRPr lang="ko-Kore-KR" altLang="en-US" dirty="0"/>
          </a:p>
        </p:txBody>
      </p:sp>
    </p:spTree>
    <p:extLst>
      <p:ext uri="{BB962C8B-B14F-4D97-AF65-F5344CB8AC3E}">
        <p14:creationId xmlns:p14="http://schemas.microsoft.com/office/powerpoint/2010/main" val="2852527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39651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R" b="1" dirty="0">
                <a:latin typeface="SpoqaHanSans-Bold" panose="020B0500000000000000" pitchFamily="34" charset="-128"/>
                <a:ea typeface="SpoqaHanSans-Bold" panose="020B0500000000000000" pitchFamily="34" charset="-128"/>
              </a:rPr>
              <a:t>Deep generative models #1</a:t>
            </a:r>
          </a:p>
          <a:p>
            <a:pPr algn="r">
              <a:defRPr sz="7500" spc="-75">
                <a:latin typeface="SpoqaHanSans-Bold"/>
                <a:ea typeface="SpoqaHanSans-Bold"/>
                <a:cs typeface="SpoqaHanSans-Bold"/>
                <a:sym typeface="SpoqaHanSans-Bold"/>
              </a:defRPr>
            </a:pPr>
            <a:r>
              <a:rPr lang="en" altLang="ko-Kore-KR" sz="4800" dirty="0">
                <a:sym typeface="SpoqaHanSans-Bold"/>
              </a:rPr>
              <a:t>- Autoregressive vs autoencoder</a:t>
            </a:r>
            <a:br>
              <a:rPr lang="en" altLang="ko-Kore-KR" sz="4800" dirty="0">
                <a:sym typeface="SpoqaHanSans-Bold"/>
              </a:rPr>
            </a:br>
            <a:r>
              <a:rPr lang="en" altLang="ko-Kore-KR" sz="4800" dirty="0">
                <a:sym typeface="SpoqaHanSans-Bold"/>
              </a:rPr>
              <a:t>vs embedding vs </a:t>
            </a:r>
            <a:r>
              <a:rPr lang="en-US" altLang="ko-Kore-KR" sz="4800" dirty="0">
                <a:sym typeface="SpoqaHanSans-Bold"/>
              </a:rPr>
              <a:t>seq2seq - </a:t>
            </a:r>
            <a:endParaRPr lang="en-US" sz="4800"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4</a:t>
            </a:r>
            <a:r>
              <a:rPr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Embedding</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37</a:t>
            </a:fld>
            <a:endParaRPr kumimoji="1" lang="ko-Kore-KR" altLang="en-US" sz="150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449920" y="3723975"/>
            <a:ext cx="5887205" cy="10300561"/>
          </a:xfrm>
          <a:prstGeom prst="rect">
            <a:avLst/>
          </a:prstGeom>
        </p:spPr>
        <p:txBody>
          <a:bodyPr wrap="square" lIns="0" tIns="0" rIns="0" bIns="0" anchor="ctr">
            <a:spAutoFit/>
          </a:bodyPr>
          <a:lstStyle/>
          <a:p>
            <a:pPr algn="ctr"/>
            <a:r>
              <a:rPr kumimoji="1" lang="en-US" altLang="ko-Kore-KR" sz="97500" b="1" dirty="0">
                <a:solidFill>
                  <a:schemeClr val="accent3">
                    <a:lumMod val="50000"/>
                  </a:schemeClr>
                </a:solidFill>
                <a:latin typeface="Impact" panose="020B0806030902050204" pitchFamily="34" charset="0"/>
                <a:ea typeface="Silom" pitchFamily="2" charset="-34"/>
                <a:cs typeface="Silom" pitchFamily="2" charset="-34"/>
              </a:rPr>
              <a:t>7</a:t>
            </a:r>
            <a:endParaRPr kumimoji="1" lang="ko-Kore-KR" altLang="en-US" sz="97500" b="1"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38699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
        <p:nvSpPr>
          <p:cNvPr id="2" name="직사각형 1">
            <a:extLst>
              <a:ext uri="{FF2B5EF4-FFF2-40B4-BE49-F238E27FC236}">
                <a16:creationId xmlns:a16="http://schemas.microsoft.com/office/drawing/2014/main" id="{6FA67AA6-E631-EE4D-AAB7-6F75BD467416}"/>
              </a:ext>
            </a:extLst>
          </p:cNvPr>
          <p:cNvSpPr/>
          <p:nvPr/>
        </p:nvSpPr>
        <p:spPr>
          <a:xfrm>
            <a:off x="1962851" y="4574731"/>
            <a:ext cx="20029714" cy="8463855"/>
          </a:xfrm>
          <a:prstGeom prst="rect">
            <a:avLst/>
          </a:prstGeom>
        </p:spPr>
        <p:txBody>
          <a:bodyPr wrap="square">
            <a:spAutoFit/>
          </a:bodyPr>
          <a:lstStyle/>
          <a:p>
            <a:r>
              <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ML</a:t>
            </a:r>
            <a:r>
              <a:rPr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에서의 </a:t>
            </a:r>
            <a:r>
              <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embedding</a:t>
            </a:r>
            <a:r>
              <a:rPr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이란</a:t>
            </a:r>
            <a:r>
              <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lang="en" altLang="ko-Kore-KR" sz="3200" dirty="0">
              <a:solidFill>
                <a:srgbClr val="53585F"/>
              </a:solidFill>
              <a:latin typeface="Spoqa Han Sans Neo" panose="020B0500000000000000" pitchFamily="34" charset="-128"/>
              <a:ea typeface="Spoqa Han Sans Neo" panose="020B0500000000000000" pitchFamily="34" charset="-128"/>
            </a:endParaRPr>
          </a:p>
          <a:p>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An </a:t>
            </a:r>
            <a:r>
              <a:rPr lang="en" altLang="ko-Kore-KR" sz="3200" b="1" dirty="0">
                <a:solidFill>
                  <a:srgbClr val="53585F"/>
                </a:solidFill>
                <a:latin typeface="Spoqa Han Sans Neo Bold" panose="020B0500000000000000" pitchFamily="34" charset="-128"/>
                <a:ea typeface="Spoqa Han Sans Neo Bold" panose="020B0500000000000000" pitchFamily="34" charset="-128"/>
              </a:rPr>
              <a:t>embedding</a:t>
            </a:r>
            <a:r>
              <a:rPr lang="en" altLang="ko-Kore-KR" sz="3200" dirty="0">
                <a:solidFill>
                  <a:srgbClr val="53585F"/>
                </a:solidFill>
                <a:latin typeface="Spoqa Han Sans Neo" panose="020B0500000000000000" pitchFamily="34" charset="-128"/>
                <a:ea typeface="Spoqa Han Sans Neo" panose="020B0500000000000000" pitchFamily="34" charset="-128"/>
              </a:rPr>
              <a:t> is a relatively low-dimensional space into which you can translate high-dimensional vectors</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 </a:t>
            </a:r>
            <a:r>
              <a:rPr lang="en-US" altLang="ko-KR" dirty="0">
                <a:solidFill>
                  <a:srgbClr val="53585F"/>
                </a:solidFill>
                <a:latin typeface="Spoqa Han Sans Neo" panose="020B0500000000000000" pitchFamily="34" charset="-128"/>
                <a:ea typeface="Spoqa Han Sans Neo" panose="020B0500000000000000" pitchFamily="34" charset="-128"/>
              </a:rPr>
              <a:t>(</a:t>
            </a:r>
            <a:r>
              <a:rPr lang="en" altLang="ko-Kore-KR" dirty="0">
                <a:solidFill>
                  <a:srgbClr val="53585F"/>
                </a:solidFill>
                <a:latin typeface="Spoqa Han Sans Neo" panose="020B0500000000000000" pitchFamily="34" charset="-128"/>
                <a:ea typeface="Spoqa Han Sans Neo" panose="020B0500000000000000" pitchFamily="34" charset="-128"/>
              </a:rPr>
              <a:t>https://</a:t>
            </a:r>
            <a:r>
              <a:rPr lang="en" altLang="ko-Kore-KR" dirty="0" err="1">
                <a:solidFill>
                  <a:srgbClr val="53585F"/>
                </a:solidFill>
                <a:latin typeface="Spoqa Han Sans Neo" panose="020B0500000000000000" pitchFamily="34" charset="-128"/>
                <a:ea typeface="Spoqa Han Sans Neo" panose="020B0500000000000000" pitchFamily="34" charset="-128"/>
              </a:rPr>
              <a:t>developers.google.com</a:t>
            </a:r>
            <a:r>
              <a:rPr lang="en" altLang="ko-Kore-KR" dirty="0">
                <a:solidFill>
                  <a:srgbClr val="53585F"/>
                </a:solidFill>
                <a:latin typeface="Spoqa Han Sans Neo" panose="020B0500000000000000" pitchFamily="34" charset="-128"/>
                <a:ea typeface="Spoqa Han Sans Neo" panose="020B0500000000000000" pitchFamily="34" charset="-128"/>
              </a:rPr>
              <a:t>/machine-learning/crash-course/embeddings/</a:t>
            </a:r>
            <a:r>
              <a:rPr lang="en" altLang="ko-Kore-KR" dirty="0" err="1">
                <a:solidFill>
                  <a:srgbClr val="53585F"/>
                </a:solidFill>
                <a:latin typeface="Spoqa Han Sans Neo" panose="020B0500000000000000" pitchFamily="34" charset="-128"/>
                <a:ea typeface="Spoqa Han Sans Neo" panose="020B0500000000000000" pitchFamily="34" charset="-128"/>
              </a:rPr>
              <a:t>video-lecture?hl</a:t>
            </a:r>
            <a:r>
              <a:rPr lang="en" altLang="ko-Kore-KR" dirty="0">
                <a:solidFill>
                  <a:srgbClr val="53585F"/>
                </a:solidFill>
                <a:latin typeface="Spoqa Han Sans Neo" panose="020B0500000000000000" pitchFamily="34" charset="-128"/>
                <a:ea typeface="Spoqa Han Sans Neo" panose="020B0500000000000000" pitchFamily="34" charset="-128"/>
              </a:rPr>
              <a:t>=ko</a:t>
            </a:r>
            <a:r>
              <a:rPr lang="en-US" altLang="ko-KR" dirty="0">
                <a:solidFill>
                  <a:srgbClr val="53585F"/>
                </a:solidFill>
                <a:latin typeface="Spoqa Han Sans Neo" panose="020B0500000000000000" pitchFamily="34" charset="-128"/>
                <a:ea typeface="Spoqa Han Sans Neo" panose="020B0500000000000000" pitchFamily="34" charset="-128"/>
              </a:rPr>
              <a:t>)</a:t>
            </a:r>
            <a:br>
              <a:rPr lang="en" altLang="ko-Kore-KR" sz="3200" dirty="0">
                <a:solidFill>
                  <a:srgbClr val="53585F"/>
                </a:solidFill>
                <a:latin typeface="Spoqa Han Sans Neo" panose="020B0500000000000000" pitchFamily="34" charset="-128"/>
                <a:ea typeface="Spoqa Han Sans Neo" panose="020B0500000000000000" pitchFamily="34" charset="-128"/>
              </a:rPr>
            </a:b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endParaRPr lang="en" altLang="ko-Kore-KR" sz="3200" dirty="0">
              <a:solidFill>
                <a:srgbClr val="53585F"/>
              </a:solidFill>
              <a:latin typeface="Spoqa Han Sans Neo" panose="020B0500000000000000" pitchFamily="34" charset="-128"/>
              <a:ea typeface="Spoqa Han Sans Neo" panose="020B0500000000000000" pitchFamily="34" charset="-128"/>
            </a:endParaRPr>
          </a:p>
          <a:p>
            <a:r>
              <a:rPr lang="ko-KR" altLang="en-US" sz="3200" dirty="0">
                <a:solidFill>
                  <a:srgbClr val="53585F"/>
                </a:solidFill>
                <a:latin typeface="Spoqa Han Sans Neo" panose="020B0500000000000000" pitchFamily="34" charset="-128"/>
                <a:ea typeface="Spoqa Han Sans Neo" panose="020B0500000000000000" pitchFamily="34" charset="-128"/>
              </a:rPr>
              <a:t>다른 말로 </a:t>
            </a:r>
            <a:r>
              <a:rPr lang="en" altLang="ko-Kore-KR" sz="3200" dirty="0">
                <a:solidFill>
                  <a:srgbClr val="53585F"/>
                </a:solidFill>
                <a:latin typeface="Spoqa Han Sans Neo" panose="020B0500000000000000" pitchFamily="34" charset="-128"/>
                <a:ea typeface="Spoqa Han Sans Neo" panose="020B0500000000000000" pitchFamily="34" charset="-128"/>
              </a:rPr>
              <a:t>embedding </a:t>
            </a:r>
            <a:r>
              <a:rPr lang="ko-KR" altLang="en-US" sz="3200" dirty="0">
                <a:solidFill>
                  <a:srgbClr val="53585F"/>
                </a:solidFill>
                <a:latin typeface="Spoqa Han Sans Neo" panose="020B0500000000000000" pitchFamily="34" charset="-128"/>
                <a:ea typeface="Spoqa Han Sans Neo" panose="020B0500000000000000" pitchFamily="34" charset="-128"/>
              </a:rPr>
              <a:t>은</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 altLang="ko-Kore-KR" sz="3200" dirty="0">
                <a:solidFill>
                  <a:srgbClr val="53585F"/>
                </a:solidFill>
                <a:latin typeface="Spoqa Han Sans Neo" panose="020B0500000000000000" pitchFamily="34" charset="-128"/>
                <a:ea typeface="Spoqa Han Sans Neo" panose="020B0500000000000000" pitchFamily="34" charset="-128"/>
              </a:rPr>
              <a:t>discrete </a:t>
            </a:r>
            <a:r>
              <a:rPr lang="ko-KR" altLang="en-US" sz="3200" dirty="0">
                <a:solidFill>
                  <a:srgbClr val="53585F"/>
                </a:solidFill>
                <a:latin typeface="Spoqa Han Sans Neo" panose="020B0500000000000000" pitchFamily="34" charset="-128"/>
                <a:ea typeface="Spoqa Han Sans Neo" panose="020B0500000000000000" pitchFamily="34" charset="-128"/>
              </a:rPr>
              <a:t>한 고차원 벡터를 </a:t>
            </a:r>
            <a:r>
              <a:rPr lang="en" altLang="ko-Kore-KR" sz="3200" dirty="0">
                <a:solidFill>
                  <a:srgbClr val="53585F"/>
                </a:solidFill>
                <a:latin typeface="Spoqa Han Sans Neo" panose="020B0500000000000000" pitchFamily="34" charset="-128"/>
                <a:ea typeface="Spoqa Han Sans Neo" panose="020B0500000000000000" pitchFamily="34" charset="-128"/>
              </a:rPr>
              <a:t>continuous </a:t>
            </a:r>
            <a:r>
              <a:rPr lang="ko-KR" altLang="en-US" sz="3200" dirty="0">
                <a:solidFill>
                  <a:srgbClr val="53585F"/>
                </a:solidFill>
                <a:latin typeface="Spoqa Han Sans Neo" panose="020B0500000000000000" pitchFamily="34" charset="-128"/>
                <a:ea typeface="Spoqa Han Sans Neo" panose="020B0500000000000000" pitchFamily="34" charset="-128"/>
              </a:rPr>
              <a:t>한 </a:t>
            </a:r>
            <a:r>
              <a:rPr lang="ko-KR" altLang="en-US" sz="3200" dirty="0" err="1">
                <a:solidFill>
                  <a:srgbClr val="53585F"/>
                </a:solidFill>
                <a:latin typeface="Spoqa Han Sans Neo" panose="020B0500000000000000" pitchFamily="34" charset="-128"/>
                <a:ea typeface="Spoqa Han Sans Neo" panose="020B0500000000000000" pitchFamily="34" charset="-128"/>
              </a:rPr>
              <a:t>저차원</a:t>
            </a:r>
            <a:r>
              <a:rPr lang="ko-KR" altLang="en-US" sz="3200" dirty="0">
                <a:solidFill>
                  <a:srgbClr val="53585F"/>
                </a:solidFill>
                <a:latin typeface="Spoqa Han Sans Neo" panose="020B0500000000000000" pitchFamily="34" charset="-128"/>
                <a:ea typeface="Spoqa Han Sans Neo" panose="020B0500000000000000" pitchFamily="34" charset="-128"/>
              </a:rPr>
              <a:t> 벡터로  매핑</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mapping) </a:t>
            </a:r>
            <a:r>
              <a:rPr lang="ko-KR" altLang="en-US" sz="3200" dirty="0">
                <a:solidFill>
                  <a:srgbClr val="53585F"/>
                </a:solidFill>
                <a:latin typeface="Spoqa Han Sans Neo" panose="020B0500000000000000" pitchFamily="34" charset="-128"/>
                <a:ea typeface="Spoqa Han Sans Neo" panose="020B0500000000000000" pitchFamily="34" charset="-128"/>
              </a:rPr>
              <a:t>할 수 있는 표현</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Representation)</a:t>
            </a:r>
            <a:r>
              <a:rPr lang="ko-KR" altLang="en-US" sz="3200" dirty="0">
                <a:solidFill>
                  <a:srgbClr val="53585F"/>
                </a:solidFill>
                <a:latin typeface="Spoqa Han Sans Neo" panose="020B0500000000000000" pitchFamily="34" charset="-128"/>
                <a:ea typeface="Spoqa Han Sans Neo" panose="020B0500000000000000" pitchFamily="34" charset="-128"/>
              </a:rPr>
              <a:t>이라 할 수 있다</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ko-KR" altLang="en-US" sz="3200" dirty="0">
                <a:solidFill>
                  <a:srgbClr val="53585F"/>
                </a:solidFill>
                <a:latin typeface="Spoqa Han Sans Neo" panose="020B0500000000000000" pitchFamily="34" charset="-128"/>
                <a:ea typeface="Spoqa Han Sans Neo" panose="020B0500000000000000" pitchFamily="34" charset="-128"/>
              </a:rPr>
              <a:t>이는 차원 축소</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Dimension reduction) </a:t>
            </a:r>
            <a:r>
              <a:rPr lang="ko-KR" altLang="en-US" sz="3200" dirty="0">
                <a:solidFill>
                  <a:srgbClr val="53585F"/>
                </a:solidFill>
                <a:latin typeface="Spoqa Han Sans Neo" panose="020B0500000000000000" pitchFamily="34" charset="-128"/>
                <a:ea typeface="Spoqa Han Sans Neo" panose="020B0500000000000000" pitchFamily="34" charset="-128"/>
              </a:rPr>
              <a:t>등으로 구할 수 있다</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kumimoji="1" lang="en-US" altLang="ko-KR" sz="3200" dirty="0">
                <a:solidFill>
                  <a:srgbClr val="53585F"/>
                </a:solidFill>
                <a:latin typeface="Spoqa Han Sans Neo" panose="020B0500000000000000" pitchFamily="34" charset="-128"/>
                <a:ea typeface="Spoqa Han Sans Neo" panose="020B0500000000000000" pitchFamily="34" charset="-128"/>
              </a:rPr>
            </a:br>
            <a:br>
              <a:rPr kumimoji="1" lang="en-US" altLang="ko-KR" sz="3200" dirty="0">
                <a:solidFill>
                  <a:srgbClr val="53585F"/>
                </a:solidFill>
                <a:latin typeface="Spoqa Han Sans Neo" panose="020B0500000000000000" pitchFamily="34" charset="-128"/>
                <a:ea typeface="Spoqa Han Sans Neo" panose="020B0500000000000000" pitchFamily="34" charset="-128"/>
              </a:rPr>
            </a:b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크게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3</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가지 용도</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514350" indent="-514350">
              <a:buAutoNum type="arabicPeriod"/>
            </a:pPr>
            <a:r>
              <a:rPr kumimoji="1" lang="ko-KR" altLang="en-US" sz="3200" dirty="0">
                <a:solidFill>
                  <a:srgbClr val="53585F"/>
                </a:solidFill>
                <a:latin typeface="Spoqa Han Sans Neo" panose="020B0500000000000000" pitchFamily="34" charset="-128"/>
                <a:ea typeface="Spoqa Han Sans Neo" panose="020B0500000000000000" pitchFamily="34" charset="-128"/>
              </a:rPr>
              <a:t>가장 가까운 이웃 정보를 찾도록 해준다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br>
              <a:rPr kumimoji="1" lang="en-US" altLang="ko-KR" sz="3200" dirty="0">
                <a:solidFill>
                  <a:srgbClr val="53585F"/>
                </a:solidFill>
                <a:latin typeface="Spoqa Han Sans Neo" panose="020B0500000000000000" pitchFamily="34" charset="-128"/>
                <a:ea typeface="Spoqa Han Sans Neo" panose="020B0500000000000000" pitchFamily="34" charset="-128"/>
              </a:rPr>
            </a:b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유저의 관심사나 클러스터 카테고리에 대해서 추천을 하도록 도와준다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marL="514350" indent="-514350">
              <a:buAutoNum type="arabicPeriod"/>
            </a:pPr>
            <a:r>
              <a:rPr kumimoji="1" lang="ko-KR" altLang="en-US" sz="3200" dirty="0">
                <a:solidFill>
                  <a:srgbClr val="53585F"/>
                </a:solidFill>
                <a:latin typeface="Spoqa Han Sans Neo" panose="020B0500000000000000" pitchFamily="34" charset="-128"/>
                <a:ea typeface="Spoqa Han Sans Neo" panose="020B0500000000000000" pitchFamily="34" charset="-128"/>
              </a:rPr>
              <a:t>머신 러닝의 피처로서 </a:t>
            </a:r>
            <a:r>
              <a:rPr kumimoji="1" lang="en-US" altLang="ko-KR" sz="3200" dirty="0">
                <a:solidFill>
                  <a:srgbClr val="53585F"/>
                </a:solidFill>
                <a:latin typeface="Spoqa Han Sans Neo" panose="020B0500000000000000" pitchFamily="34" charset="-128"/>
                <a:ea typeface="Spoqa Han Sans Neo" panose="020B0500000000000000" pitchFamily="34" charset="-128"/>
              </a:rPr>
              <a:t> learning</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위한 입력 값을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임베딩하여</a:t>
            </a:r>
            <a:r>
              <a:rPr kumimoji="1" lang="ko-KR" altLang="en-US" sz="3200" dirty="0">
                <a:solidFill>
                  <a:srgbClr val="53585F"/>
                </a:solidFill>
                <a:latin typeface="Spoqa Han Sans Neo" panose="020B0500000000000000" pitchFamily="34" charset="-128"/>
                <a:ea typeface="Spoqa Han Sans Neo" panose="020B0500000000000000" pitchFamily="34" charset="-128"/>
              </a:rPr>
              <a:t> 사용할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marL="514350" indent="-514350">
              <a:buAutoNum type="arabicPeriod"/>
            </a:pPr>
            <a:r>
              <a:rPr kumimoji="1" lang="ko-KR" altLang="en-US" sz="3200" dirty="0">
                <a:solidFill>
                  <a:srgbClr val="53585F"/>
                </a:solidFill>
                <a:latin typeface="Spoqa Han Sans Neo" panose="020B0500000000000000" pitchFamily="34" charset="-128"/>
                <a:ea typeface="Spoqa Han Sans Neo" panose="020B0500000000000000" pitchFamily="34" charset="-128"/>
              </a:rPr>
              <a:t>카테고리 간 개념과 관련 정도를 시각화 해줄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B4DC20-6BC9-7440-BACE-49C14C9CB7D0}"/>
                  </a:ext>
                </a:extLst>
              </p:cNvPr>
              <p:cNvSpPr txBox="1"/>
              <p:nvPr/>
            </p:nvSpPr>
            <p:spPr>
              <a:xfrm>
                <a:off x="6214570" y="3499464"/>
                <a:ext cx="26933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𝑥</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𝑇</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19" name="TextBox 18">
                <a:extLst>
                  <a:ext uri="{FF2B5EF4-FFF2-40B4-BE49-F238E27FC236}">
                    <a16:creationId xmlns:a16="http://schemas.microsoft.com/office/drawing/2014/main" id="{55B4DC20-6BC9-7440-BACE-49C14C9CB7D0}"/>
                  </a:ext>
                </a:extLst>
              </p:cNvPr>
              <p:cNvSpPr txBox="1">
                <a:spLocks noRot="1" noChangeAspect="1" noMove="1" noResize="1" noEditPoints="1" noAdjustHandles="1" noChangeArrowheads="1" noChangeShapeType="1" noTextEdit="1"/>
              </p:cNvSpPr>
              <p:nvPr/>
            </p:nvSpPr>
            <p:spPr>
              <a:xfrm>
                <a:off x="6214570" y="3499464"/>
                <a:ext cx="2693366" cy="492443"/>
              </a:xfrm>
              <a:prstGeom prst="rect">
                <a:avLst/>
              </a:prstGeom>
              <a:blipFill>
                <a:blip r:embed="rId4"/>
                <a:stretch>
                  <a:fillRect l="-1408" r="-4695" b="-32500"/>
                </a:stretch>
              </a:blipFill>
            </p:spPr>
            <p:txBody>
              <a:bodyPr/>
              <a:lstStyle/>
              <a:p>
                <a:r>
                  <a:rPr lang="ko-Kore-KR" altLang="en-US">
                    <a:noFill/>
                  </a:rPr>
                  <a:t> </a:t>
                </a:r>
              </a:p>
            </p:txBody>
          </p:sp>
        </mc:Fallback>
      </mc:AlternateContent>
      <p:sp>
        <p:nvSpPr>
          <p:cNvPr id="20" name="TextBox 19">
            <a:extLst>
              <a:ext uri="{FF2B5EF4-FFF2-40B4-BE49-F238E27FC236}">
                <a16:creationId xmlns:a16="http://schemas.microsoft.com/office/drawing/2014/main" id="{348FB516-F64D-9948-B3A9-B3214939BA09}"/>
              </a:ext>
            </a:extLst>
          </p:cNvPr>
          <p:cNvSpPr txBox="1"/>
          <p:nvPr/>
        </p:nvSpPr>
        <p:spPr>
          <a:xfrm>
            <a:off x="10621087" y="3453297"/>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cxnSp>
        <p:nvCxnSpPr>
          <p:cNvPr id="21" name="직선 화살표 연결선 20">
            <a:extLst>
              <a:ext uri="{FF2B5EF4-FFF2-40B4-BE49-F238E27FC236}">
                <a16:creationId xmlns:a16="http://schemas.microsoft.com/office/drawing/2014/main" id="{08C200EC-6363-6C49-984B-A1909A1AD965}"/>
              </a:ext>
            </a:extLst>
          </p:cNvPr>
          <p:cNvCxnSpPr>
            <a:stCxn id="19" idx="3"/>
            <a:endCxn id="20" idx="1"/>
          </p:cNvCxnSpPr>
          <p:nvPr/>
        </p:nvCxnSpPr>
        <p:spPr>
          <a:xfrm flipV="1">
            <a:off x="8907936" y="3745685"/>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22" name="직선 화살표 연결선 21">
            <a:extLst>
              <a:ext uri="{FF2B5EF4-FFF2-40B4-BE49-F238E27FC236}">
                <a16:creationId xmlns:a16="http://schemas.microsoft.com/office/drawing/2014/main" id="{69F57C0B-83AF-5841-A025-FA41FAF20DE5}"/>
              </a:ext>
            </a:extLst>
          </p:cNvPr>
          <p:cNvCxnSpPr>
            <a:cxnSpLocks/>
            <a:stCxn id="20" idx="3"/>
          </p:cNvCxnSpPr>
          <p:nvPr/>
        </p:nvCxnSpPr>
        <p:spPr>
          <a:xfrm flipV="1">
            <a:off x="13314453" y="3745684"/>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631FBAB6-A11F-A546-ACCB-14E055B873E7}"/>
                  </a:ext>
                </a:extLst>
              </p:cNvPr>
              <p:cNvSpPr/>
              <p:nvPr/>
            </p:nvSpPr>
            <p:spPr>
              <a:xfrm>
                <a:off x="15446646" y="3422518"/>
                <a:ext cx="51956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ore-KR" sz="3600" b="0" i="1" smtClean="0">
                          <a:latin typeface="Cambria Math" panose="02040503050406030204" pitchFamily="18" charset="0"/>
                        </a:rPr>
                        <m:t>𝑧</m:t>
                      </m:r>
                    </m:oMath>
                  </m:oMathPara>
                </a14:m>
                <a:endParaRPr lang="ko-Kore-KR" altLang="en-US" sz="3600" dirty="0"/>
              </a:p>
            </p:txBody>
          </p:sp>
        </mc:Choice>
        <mc:Fallback xmlns="">
          <p:sp>
            <p:nvSpPr>
              <p:cNvPr id="23" name="직사각형 22">
                <a:extLst>
                  <a:ext uri="{FF2B5EF4-FFF2-40B4-BE49-F238E27FC236}">
                    <a16:creationId xmlns:a16="http://schemas.microsoft.com/office/drawing/2014/main" id="{631FBAB6-A11F-A546-ACCB-14E055B873E7}"/>
                  </a:ext>
                </a:extLst>
              </p:cNvPr>
              <p:cNvSpPr>
                <a:spLocks noRot="1" noChangeAspect="1" noMove="1" noResize="1" noEditPoints="1" noAdjustHandles="1" noChangeArrowheads="1" noChangeShapeType="1" noTextEdit="1"/>
              </p:cNvSpPr>
              <p:nvPr/>
            </p:nvSpPr>
            <p:spPr>
              <a:xfrm>
                <a:off x="15446646" y="3422518"/>
                <a:ext cx="519566" cy="646331"/>
              </a:xfrm>
              <a:prstGeom prst="rect">
                <a:avLst/>
              </a:prstGeom>
              <a:blipFill>
                <a:blip r:embed="rId5"/>
                <a:stretch>
                  <a:fillRect/>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344501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Categorical value</a:t>
            </a:r>
          </a:p>
          <a:p>
            <a:pPr>
              <a:spcBef>
                <a:spcPts val="1000"/>
              </a:spcBef>
              <a:defRPr sz="3000" spc="-59">
                <a:latin typeface="SpoqaHanSans-Bold"/>
                <a:ea typeface="SpoqaHanSans-Bold"/>
                <a:cs typeface="SpoqaHanSans-Bold"/>
                <a:sym typeface="SpoqaHanSans-Bold"/>
              </a:defRPr>
            </a:pPr>
            <a:r>
              <a:rPr lang="en-US" altLang="ko-Kore-KR" b="1" dirty="0"/>
              <a:t>One-hot encoding  | Label</a:t>
            </a:r>
            <a:r>
              <a:rPr lang="ko-Kore-KR" altLang="en-US" b="1" dirty="0"/>
              <a:t> </a:t>
            </a:r>
            <a:r>
              <a:rPr lang="en-US" altLang="ko-Kore-KR" b="1" dirty="0"/>
              <a:t>encoding</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
        <p:nvSpPr>
          <p:cNvPr id="2" name="직사각형 1">
            <a:extLst>
              <a:ext uri="{FF2B5EF4-FFF2-40B4-BE49-F238E27FC236}">
                <a16:creationId xmlns:a16="http://schemas.microsoft.com/office/drawing/2014/main" id="{6FA67AA6-E631-EE4D-AAB7-6F75BD467416}"/>
              </a:ext>
            </a:extLst>
          </p:cNvPr>
          <p:cNvSpPr/>
          <p:nvPr/>
        </p:nvSpPr>
        <p:spPr>
          <a:xfrm>
            <a:off x="2975299" y="3180881"/>
            <a:ext cx="13966691" cy="10433625"/>
          </a:xfrm>
          <a:prstGeom prst="rect">
            <a:avLst/>
          </a:prstGeom>
        </p:spPr>
        <p:txBody>
          <a:bodyPr wrap="square">
            <a:spAutoFit/>
          </a:bodyPr>
          <a:lstStyle/>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Label encoding</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rPr>
              <a:t>고유번호를 </a:t>
            </a:r>
            <a:r>
              <a:rPr kumimoji="1" lang="en-US" altLang="ko-KR" sz="3200" dirty="0">
                <a:solidFill>
                  <a:srgbClr val="53585F"/>
                </a:solidFill>
                <a:latin typeface="Spoqa Han Sans Neo" panose="020B0500000000000000" pitchFamily="34" charset="-128"/>
                <a:ea typeface="Spoqa Han Sans Neo" panose="020B0500000000000000" pitchFamily="34" charset="-128"/>
              </a:rPr>
              <a:t>integer</a:t>
            </a:r>
            <a:r>
              <a:rPr kumimoji="1" lang="ko-KR" altLang="en-US" sz="3200" dirty="0">
                <a:solidFill>
                  <a:srgbClr val="53585F"/>
                </a:solidFill>
                <a:latin typeface="Spoqa Han Sans Neo" panose="020B0500000000000000" pitchFamily="34" charset="-128"/>
                <a:ea typeface="Spoqa Han Sans Neo" panose="020B0500000000000000" pitchFamily="34" charset="-128"/>
              </a:rPr>
              <a:t>로 저장하는 방법</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예</a:t>
            </a:r>
            <a:r>
              <a:rPr kumimoji="1" lang="en-US" altLang="ko-KR" sz="3200" dirty="0">
                <a:solidFill>
                  <a:srgbClr val="53585F"/>
                </a:solidFill>
                <a:latin typeface="Spoqa Han Sans Neo" panose="020B0500000000000000" pitchFamily="34" charset="-128"/>
                <a:ea typeface="Spoqa Han Sans Neo" panose="020B0500000000000000" pitchFamily="34" charset="-128"/>
              </a:rPr>
              <a:t>: [4, 0, 3,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rPr>
              <a:t>Pros: </a:t>
            </a:r>
            <a:r>
              <a:rPr kumimoji="1" lang="ko-KR" altLang="en-US" sz="3200" dirty="0">
                <a:solidFill>
                  <a:srgbClr val="53585F"/>
                </a:solidFill>
                <a:latin typeface="Spoqa Han Sans Neo" panose="020B0500000000000000" pitchFamily="34" charset="-128"/>
                <a:ea typeface="Spoqa Han Sans Neo" panose="020B0500000000000000" pitchFamily="34" charset="-128"/>
              </a:rPr>
              <a:t>간단하고</a:t>
            </a:r>
            <a:r>
              <a:rPr kumimoji="1" lang="en-US" altLang="ko-KR" sz="3200" dirty="0">
                <a:solidFill>
                  <a:srgbClr val="53585F"/>
                </a:solidFill>
                <a:latin typeface="Spoqa Han Sans Neo" panose="020B0500000000000000" pitchFamily="34" charset="-128"/>
                <a:ea typeface="Spoqa Han Sans Neo" panose="020B0500000000000000" pitchFamily="34" charset="-128"/>
              </a:rPr>
              <a:t>, one-hot</a:t>
            </a:r>
            <a:r>
              <a:rPr kumimoji="1" lang="ko-KR" altLang="en-US" sz="3200" dirty="0">
                <a:solidFill>
                  <a:srgbClr val="53585F"/>
                </a:solidFill>
                <a:latin typeface="Spoqa Han Sans Neo" panose="020B0500000000000000" pitchFamily="34" charset="-128"/>
                <a:ea typeface="Spoqa Han Sans Neo" panose="020B0500000000000000" pitchFamily="34" charset="-128"/>
              </a:rPr>
              <a:t>에 비해 변환이 빠르다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멱등성</a:t>
            </a:r>
            <a:r>
              <a:rPr kumimoji="1" lang="en-US" altLang="ko-KR" sz="3200" dirty="0">
                <a:solidFill>
                  <a:srgbClr val="53585F"/>
                </a:solidFill>
                <a:latin typeface="Spoqa Han Sans Neo" panose="020B0500000000000000" pitchFamily="34" charset="-128"/>
                <a:ea typeface="Spoqa Han Sans Neo" panose="020B0500000000000000" pitchFamily="34" charset="-128"/>
              </a:rPr>
              <a:t>(idempotent)</a:t>
            </a:r>
            <a:r>
              <a:rPr kumimoji="1" lang="ko-KR" altLang="en-US" sz="3200" dirty="0">
                <a:solidFill>
                  <a:srgbClr val="53585F"/>
                </a:solidFill>
                <a:latin typeface="Spoqa Han Sans Neo" panose="020B0500000000000000" pitchFamily="34" charset="-128"/>
                <a:ea typeface="Spoqa Han Sans Neo" panose="020B0500000000000000" pitchFamily="34" charset="-128"/>
              </a:rPr>
              <a:t>이 보장된다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rPr>
              <a:t>Cons:</a:t>
            </a:r>
          </a:p>
          <a:p>
            <a:pPr marL="914342" lvl="1"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각 카테고리의 관계를 파악하기 어렵다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2"/>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예</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9-10</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관계는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5, 10</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관계보다 가까울 것이라 기대되지만 본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에서는 그렇지 아니한다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Loss</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식 설계 등에서 고려할 점이 늘어난다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One-hot encoding</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각 카테고리를 고유한 번호로 인코딩하고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번호와 동일한 </a:t>
            </a:r>
            <a:r>
              <a:rPr kumimoji="1" lang="en"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index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나머지에서는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0</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값으로 하는 벡터로 변환한다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Pros: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간단하고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각 카테고리가 독립적일 때 효과적이다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b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Cons:</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매우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sparse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대부분 메모리의 값이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0</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메모리 적으로 매우 비효율적이다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카테고리 간 관계를 고려하지 않는다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58370" name="Picture 2" descr="원-핫 인코딩 다이어그램">
            <a:extLst>
              <a:ext uri="{FF2B5EF4-FFF2-40B4-BE49-F238E27FC236}">
                <a16:creationId xmlns:a16="http://schemas.microsoft.com/office/drawing/2014/main" id="{41C1C974-62B2-8E47-88C5-D5CDB3731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0582" y="3543818"/>
            <a:ext cx="6212801" cy="508320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7EE3E91-0748-8743-815C-BD6723B22F03}"/>
              </a:ext>
            </a:extLst>
          </p:cNvPr>
          <p:cNvSpPr/>
          <p:nvPr/>
        </p:nvSpPr>
        <p:spPr>
          <a:xfrm>
            <a:off x="17037374" y="8257688"/>
            <a:ext cx="5717527" cy="369332"/>
          </a:xfrm>
          <a:prstGeom prst="rect">
            <a:avLst/>
          </a:prstGeom>
        </p:spPr>
        <p:txBody>
          <a:bodyPr wrap="none">
            <a:spAutoFit/>
          </a:bodyPr>
          <a:lstStyle/>
          <a:p>
            <a:r>
              <a:rPr lang="ko-Kore-KR" altLang="en-US" dirty="0"/>
              <a:t>https://www.tensorflow.org/text/guide/word_embeddings</a:t>
            </a:r>
          </a:p>
        </p:txBody>
      </p:sp>
    </p:spTree>
    <p:extLst>
      <p:ext uri="{BB962C8B-B14F-4D97-AF65-F5344CB8AC3E}">
        <p14:creationId xmlns:p14="http://schemas.microsoft.com/office/powerpoint/2010/main" val="175886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Recap: Encoder-decoder </a:t>
            </a:r>
            <a:r>
              <a:rPr lang="ko-KR" altLang="en-US" b="1" dirty="0"/>
              <a:t>기반 모델</a:t>
            </a:r>
            <a:endParaRPr lang="en-US" altLang="ko-KR" b="1" dirty="0"/>
          </a:p>
          <a:p>
            <a:pPr>
              <a:spcBef>
                <a:spcPts val="1000"/>
              </a:spcBef>
              <a:defRPr sz="3000" spc="-59">
                <a:latin typeface="SpoqaHanSans-Bold"/>
                <a:ea typeface="SpoqaHanSans-Bold"/>
                <a:cs typeface="SpoqaHanSans-Bold"/>
                <a:sym typeface="SpoqaHanSans-Bold"/>
              </a:defRPr>
            </a:pPr>
            <a:r>
              <a:rPr lang="en-US" altLang="ko-Kore-KR" b="1" dirty="0"/>
              <a:t>Sequence-to-sequence</a:t>
            </a:r>
            <a:r>
              <a:rPr lang="ko-KR" altLang="en-US" b="1" dirty="0"/>
              <a:t>의 인코더</a:t>
            </a:r>
            <a:r>
              <a:rPr lang="en-US" altLang="ko-KR" b="1" dirty="0"/>
              <a:t>(embedding)</a:t>
            </a:r>
            <a:r>
              <a:rPr lang="ko-KR" altLang="en-US" b="1" dirty="0"/>
              <a:t>과 </a:t>
            </a:r>
            <a:r>
              <a:rPr lang="ko-KR" altLang="en-US" b="1" dirty="0" err="1"/>
              <a:t>디코더</a:t>
            </a:r>
            <a:r>
              <a:rPr lang="en-US" altLang="ko-KR" b="1" dirty="0"/>
              <a:t>(auto-regressive)</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AB37A0-DA60-CF4F-A28E-02D98FB265F4}"/>
                  </a:ext>
                </a:extLst>
              </p:cNvPr>
              <p:cNvSpPr txBox="1"/>
              <p:nvPr/>
            </p:nvSpPr>
            <p:spPr>
              <a:xfrm>
                <a:off x="3427827" y="3836067"/>
                <a:ext cx="26933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𝑥</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𝑇</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15" name="TextBox 14">
                <a:extLst>
                  <a:ext uri="{FF2B5EF4-FFF2-40B4-BE49-F238E27FC236}">
                    <a16:creationId xmlns:a16="http://schemas.microsoft.com/office/drawing/2014/main" id="{C2AB37A0-DA60-CF4F-A28E-02D98FB265F4}"/>
                  </a:ext>
                </a:extLst>
              </p:cNvPr>
              <p:cNvSpPr txBox="1">
                <a:spLocks noRot="1" noChangeAspect="1" noMove="1" noResize="1" noEditPoints="1" noAdjustHandles="1" noChangeArrowheads="1" noChangeShapeType="1" noTextEdit="1"/>
              </p:cNvSpPr>
              <p:nvPr/>
            </p:nvSpPr>
            <p:spPr>
              <a:xfrm>
                <a:off x="3427827" y="3836067"/>
                <a:ext cx="2693366" cy="492443"/>
              </a:xfrm>
              <a:prstGeom prst="rect">
                <a:avLst/>
              </a:prstGeom>
              <a:blipFill>
                <a:blip r:embed="rId4"/>
                <a:stretch>
                  <a:fillRect l="-1408" r="-5164" b="-35000"/>
                </a:stretch>
              </a:blipFill>
            </p:spPr>
            <p:txBody>
              <a:bodyPr/>
              <a:lstStyle/>
              <a:p>
                <a:r>
                  <a:rPr lang="ko-Kore-KR" altLang="en-US">
                    <a:noFill/>
                  </a:rPr>
                  <a:t> </a:t>
                </a:r>
              </a:p>
            </p:txBody>
          </p:sp>
        </mc:Fallback>
      </mc:AlternateContent>
      <p:sp>
        <p:nvSpPr>
          <p:cNvPr id="16" name="TextBox 15">
            <a:extLst>
              <a:ext uri="{FF2B5EF4-FFF2-40B4-BE49-F238E27FC236}">
                <a16:creationId xmlns:a16="http://schemas.microsoft.com/office/drawing/2014/main" id="{165BE836-3E10-374E-82D8-5D6F35F86309}"/>
              </a:ext>
            </a:extLst>
          </p:cNvPr>
          <p:cNvSpPr txBox="1"/>
          <p:nvPr/>
        </p:nvSpPr>
        <p:spPr>
          <a:xfrm>
            <a:off x="7834344" y="3789900"/>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17" name="TextBox 16">
            <a:extLst>
              <a:ext uri="{FF2B5EF4-FFF2-40B4-BE49-F238E27FC236}">
                <a16:creationId xmlns:a16="http://schemas.microsoft.com/office/drawing/2014/main" id="{761F0308-64AC-9B40-A8B2-5F932F11A33F}"/>
              </a:ext>
            </a:extLst>
          </p:cNvPr>
          <p:cNvSpPr txBox="1"/>
          <p:nvPr/>
        </p:nvSpPr>
        <p:spPr>
          <a:xfrm>
            <a:off x="12240861" y="3789899"/>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Decoder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cxnSp>
        <p:nvCxnSpPr>
          <p:cNvPr id="18" name="직선 화살표 연결선 17">
            <a:extLst>
              <a:ext uri="{FF2B5EF4-FFF2-40B4-BE49-F238E27FC236}">
                <a16:creationId xmlns:a16="http://schemas.microsoft.com/office/drawing/2014/main" id="{80DFE08D-FF5D-D04D-A5D5-D0A1DCBB0D6E}"/>
              </a:ext>
            </a:extLst>
          </p:cNvPr>
          <p:cNvCxnSpPr>
            <a:stCxn id="15" idx="3"/>
            <a:endCxn id="16" idx="1"/>
          </p:cNvCxnSpPr>
          <p:nvPr/>
        </p:nvCxnSpPr>
        <p:spPr>
          <a:xfrm flipV="1">
            <a:off x="6121193" y="4082288"/>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9" name="직선 화살표 연결선 18">
            <a:extLst>
              <a:ext uri="{FF2B5EF4-FFF2-40B4-BE49-F238E27FC236}">
                <a16:creationId xmlns:a16="http://schemas.microsoft.com/office/drawing/2014/main" id="{B7947DA9-561E-AF41-ACA1-45E6318A3454}"/>
              </a:ext>
            </a:extLst>
          </p:cNvPr>
          <p:cNvCxnSpPr>
            <a:cxnSpLocks/>
            <a:stCxn id="16" idx="3"/>
            <a:endCxn id="17" idx="1"/>
          </p:cNvCxnSpPr>
          <p:nvPr/>
        </p:nvCxnSpPr>
        <p:spPr>
          <a:xfrm flipV="1">
            <a:off x="10527710" y="4082287"/>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7C7289-7EA9-324B-A4A2-70307CF53AA0}"/>
                  </a:ext>
                </a:extLst>
              </p:cNvPr>
              <p:cNvSpPr txBox="1"/>
              <p:nvPr/>
            </p:nvSpPr>
            <p:spPr>
              <a:xfrm>
                <a:off x="16647378" y="3836064"/>
                <a:ext cx="26559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𝑦</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𝑆</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20" name="TextBox 19">
                <a:extLst>
                  <a:ext uri="{FF2B5EF4-FFF2-40B4-BE49-F238E27FC236}">
                    <a16:creationId xmlns:a16="http://schemas.microsoft.com/office/drawing/2014/main" id="{397C7289-7EA9-324B-A4A2-70307CF53AA0}"/>
                  </a:ext>
                </a:extLst>
              </p:cNvPr>
              <p:cNvSpPr txBox="1">
                <a:spLocks noRot="1" noChangeAspect="1" noMove="1" noResize="1" noEditPoints="1" noAdjustHandles="1" noChangeArrowheads="1" noChangeShapeType="1" noTextEdit="1"/>
              </p:cNvSpPr>
              <p:nvPr/>
            </p:nvSpPr>
            <p:spPr>
              <a:xfrm>
                <a:off x="16647378" y="3836064"/>
                <a:ext cx="2655919" cy="492443"/>
              </a:xfrm>
              <a:prstGeom prst="rect">
                <a:avLst/>
              </a:prstGeom>
              <a:blipFill>
                <a:blip r:embed="rId5"/>
                <a:stretch>
                  <a:fillRect l="-2844" r="-4739" b="-35000"/>
                </a:stretch>
              </a:blipFill>
            </p:spPr>
            <p:txBody>
              <a:bodyPr/>
              <a:lstStyle/>
              <a:p>
                <a:r>
                  <a:rPr lang="ko-Kore-KR" altLang="en-US">
                    <a:noFill/>
                  </a:rPr>
                  <a:t> </a:t>
                </a:r>
              </a:p>
            </p:txBody>
          </p:sp>
        </mc:Fallback>
      </mc:AlternateContent>
      <p:cxnSp>
        <p:nvCxnSpPr>
          <p:cNvPr id="21" name="직선 화살표 연결선 20">
            <a:extLst>
              <a:ext uri="{FF2B5EF4-FFF2-40B4-BE49-F238E27FC236}">
                <a16:creationId xmlns:a16="http://schemas.microsoft.com/office/drawing/2014/main" id="{5552BB00-916A-A94C-B380-3A8184A79441}"/>
              </a:ext>
            </a:extLst>
          </p:cNvPr>
          <p:cNvCxnSpPr>
            <a:cxnSpLocks/>
            <a:stCxn id="17" idx="3"/>
            <a:endCxn id="20" idx="1"/>
          </p:cNvCxnSpPr>
          <p:nvPr/>
        </p:nvCxnSpPr>
        <p:spPr>
          <a:xfrm flipV="1">
            <a:off x="14934227" y="4082286"/>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44B97D29-D947-5F40-9657-BC78BC5F7DFB}"/>
                  </a:ext>
                </a:extLst>
              </p:cNvPr>
              <p:cNvSpPr/>
              <p:nvPr/>
            </p:nvSpPr>
            <p:spPr>
              <a:xfrm>
                <a:off x="11126715" y="4036124"/>
                <a:ext cx="51514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rPr>
                        <m:t>𝑧</m:t>
                      </m:r>
                    </m:oMath>
                  </m:oMathPara>
                </a14:m>
                <a:endParaRPr lang="ko-Kore-KR" altLang="en-US" sz="3600" dirty="0"/>
              </a:p>
            </p:txBody>
          </p:sp>
        </mc:Choice>
        <mc:Fallback xmlns="">
          <p:sp>
            <p:nvSpPr>
              <p:cNvPr id="22" name="직사각형 21">
                <a:extLst>
                  <a:ext uri="{FF2B5EF4-FFF2-40B4-BE49-F238E27FC236}">
                    <a16:creationId xmlns:a16="http://schemas.microsoft.com/office/drawing/2014/main" id="{44B97D29-D947-5F40-9657-BC78BC5F7DFB}"/>
                  </a:ext>
                </a:extLst>
              </p:cNvPr>
              <p:cNvSpPr>
                <a:spLocks noRot="1" noChangeAspect="1" noMove="1" noResize="1" noEditPoints="1" noAdjustHandles="1" noChangeArrowheads="1" noChangeShapeType="1" noTextEdit="1"/>
              </p:cNvSpPr>
              <p:nvPr/>
            </p:nvSpPr>
            <p:spPr>
              <a:xfrm>
                <a:off x="11126715" y="4036124"/>
                <a:ext cx="515141" cy="646331"/>
              </a:xfrm>
              <a:prstGeom prst="rect">
                <a:avLst/>
              </a:prstGeom>
              <a:blipFill>
                <a:blip r:embed="rId6"/>
                <a:stretch>
                  <a:fillRect/>
                </a:stretch>
              </a:blipFill>
            </p:spPr>
            <p:txBody>
              <a:bodyPr/>
              <a:lstStyle/>
              <a:p>
                <a:r>
                  <a:rPr lang="ko-Kore-KR" altLang="en-US">
                    <a:noFill/>
                  </a:rPr>
                  <a:t> </a:t>
                </a:r>
              </a:p>
            </p:txBody>
          </p:sp>
        </mc:Fallback>
      </mc:AlternateContent>
      <p:pic>
        <p:nvPicPr>
          <p:cNvPr id="23" name="Picture 2" descr="ROKROKSS">
            <a:extLst>
              <a:ext uri="{FF2B5EF4-FFF2-40B4-BE49-F238E27FC236}">
                <a16:creationId xmlns:a16="http://schemas.microsoft.com/office/drawing/2014/main" id="{A0770C40-5CE2-B34B-942D-66CC3B4D38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47" b="32664"/>
          <a:stretch/>
        </p:blipFill>
        <p:spPr bwMode="auto">
          <a:xfrm>
            <a:off x="1448632" y="5558134"/>
            <a:ext cx="8451229" cy="4659531"/>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AD734A-FCEC-4246-8BDD-10DE9DA0E2C7}"/>
              </a:ext>
            </a:extLst>
          </p:cNvPr>
          <p:cNvSpPr/>
          <p:nvPr/>
        </p:nvSpPr>
        <p:spPr>
          <a:xfrm>
            <a:off x="1608136" y="13272292"/>
            <a:ext cx="9797490" cy="369332"/>
          </a:xfrm>
          <a:prstGeom prst="rect">
            <a:avLst/>
          </a:prstGeom>
        </p:spPr>
        <p:txBody>
          <a:bodyPr wrap="none">
            <a:spAutoFit/>
          </a:bodyPr>
          <a:lstStyle/>
          <a:p>
            <a:r>
              <a:rPr lang="en" altLang="ko-Kore-KR" dirty="0"/>
              <a:t>I. </a:t>
            </a:r>
            <a:r>
              <a:rPr lang="en" altLang="ko-Kore-KR" dirty="0" err="1"/>
              <a:t>Sutskever</a:t>
            </a:r>
            <a:r>
              <a:rPr lang="en" altLang="ko-Kore-KR" dirty="0"/>
              <a:t>, O. </a:t>
            </a:r>
            <a:r>
              <a:rPr lang="en" altLang="ko-Kore-KR" dirty="0" err="1"/>
              <a:t>Vinyals</a:t>
            </a:r>
            <a:r>
              <a:rPr lang="en" altLang="ko-Kore-KR" dirty="0"/>
              <a:t>, and Q. V. Le, Sequence to Sequence Learning with Neural Networks, NIPS 2014 </a:t>
            </a:r>
          </a:p>
        </p:txBody>
      </p:sp>
      <p:sp>
        <p:nvSpPr>
          <p:cNvPr id="25" name="직사각형 24">
            <a:extLst>
              <a:ext uri="{FF2B5EF4-FFF2-40B4-BE49-F238E27FC236}">
                <a16:creationId xmlns:a16="http://schemas.microsoft.com/office/drawing/2014/main" id="{7A08521C-4F47-E64A-A2AF-5AB95D25BB09}"/>
              </a:ext>
            </a:extLst>
          </p:cNvPr>
          <p:cNvSpPr/>
          <p:nvPr/>
        </p:nvSpPr>
        <p:spPr>
          <a:xfrm>
            <a:off x="10067163" y="5166702"/>
            <a:ext cx="12575123" cy="6186309"/>
          </a:xfrm>
          <a:prstGeom prst="rect">
            <a:avLst/>
          </a:prstGeom>
        </p:spPr>
        <p:txBody>
          <a:bodyPr wrap="square">
            <a:spAutoFit/>
          </a:bodyPr>
          <a:lstStyle/>
          <a:p>
            <a:r>
              <a:rPr lang="en-US" altLang="ko-KR" sz="3600" dirty="0">
                <a:solidFill>
                  <a:srgbClr val="53585F"/>
                </a:solidFill>
                <a:latin typeface="Spoqa Han Sans Neo" panose="020B0500000000000000" pitchFamily="34" charset="-128"/>
                <a:ea typeface="Spoqa Han Sans Neo" panose="020B0500000000000000" pitchFamily="34" charset="-128"/>
              </a:rPr>
              <a:t>Sequence-to-sequence(seq2seq)</a:t>
            </a:r>
            <a:r>
              <a:rPr lang="ko-KR" altLang="en-US" sz="3600" dirty="0">
                <a:solidFill>
                  <a:srgbClr val="53585F"/>
                </a:solidFill>
                <a:latin typeface="Spoqa Han Sans Neo" panose="020B0500000000000000" pitchFamily="34" charset="-128"/>
                <a:ea typeface="Spoqa Han Sans Neo" panose="020B0500000000000000" pitchFamily="34" charset="-128"/>
              </a:rPr>
              <a:t>모델은 인코더</a:t>
            </a:r>
            <a:r>
              <a:rPr lang="en-US" altLang="ko-KR" sz="3600" dirty="0">
                <a:solidFill>
                  <a:srgbClr val="53585F"/>
                </a:solidFill>
                <a:latin typeface="Spoqa Han Sans Neo" panose="020B0500000000000000" pitchFamily="34" charset="-128"/>
                <a:ea typeface="Spoqa Han Sans Neo" panose="020B0500000000000000" pitchFamily="34" charset="-128"/>
              </a:rPr>
              <a:t>(encoder)</a:t>
            </a:r>
            <a:r>
              <a:rPr lang="ko-KR" altLang="en-US" sz="3600" dirty="0">
                <a:solidFill>
                  <a:srgbClr val="53585F"/>
                </a:solidFill>
                <a:latin typeface="Spoqa Han Sans Neo" panose="020B0500000000000000" pitchFamily="34" charset="-128"/>
                <a:ea typeface="Spoqa Han Sans Neo" panose="020B0500000000000000" pitchFamily="34" charset="-128"/>
              </a:rPr>
              <a:t>와 </a:t>
            </a:r>
            <a:r>
              <a:rPr lang="ko-KR" altLang="en-US" sz="3600" dirty="0" err="1">
                <a:solidFill>
                  <a:srgbClr val="53585F"/>
                </a:solidFill>
                <a:latin typeface="Spoqa Han Sans Neo" panose="020B0500000000000000" pitchFamily="34" charset="-128"/>
                <a:ea typeface="Spoqa Han Sans Neo" panose="020B0500000000000000" pitchFamily="34" charset="-128"/>
              </a:rPr>
              <a:t>디코더</a:t>
            </a:r>
            <a:r>
              <a:rPr lang="en-US" altLang="ko-KR" sz="3600" dirty="0">
                <a:solidFill>
                  <a:srgbClr val="53585F"/>
                </a:solidFill>
                <a:latin typeface="Spoqa Han Sans Neo" panose="020B0500000000000000" pitchFamily="34" charset="-128"/>
                <a:ea typeface="Spoqa Han Sans Neo" panose="020B0500000000000000" pitchFamily="34" charset="-128"/>
              </a:rPr>
              <a:t>(decoder)</a:t>
            </a:r>
            <a:r>
              <a:rPr lang="ko-KR" altLang="en-US" sz="3600" dirty="0">
                <a:solidFill>
                  <a:srgbClr val="53585F"/>
                </a:solidFill>
                <a:latin typeface="Spoqa Han Sans Neo" panose="020B0500000000000000" pitchFamily="34" charset="-128"/>
                <a:ea typeface="Spoqa Han Sans Neo" panose="020B0500000000000000" pitchFamily="34" charset="-128"/>
              </a:rPr>
              <a:t>로 구성되어 있으며</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본 논문에서의 </a:t>
            </a:r>
            <a:r>
              <a:rPr lang="en-US" altLang="ko-KR" sz="3600" dirty="0">
                <a:solidFill>
                  <a:srgbClr val="53585F"/>
                </a:solidFill>
                <a:latin typeface="Spoqa Han Sans Neo" panose="020B0500000000000000" pitchFamily="34" charset="-128"/>
                <a:ea typeface="Spoqa Han Sans Neo" panose="020B0500000000000000" pitchFamily="34" charset="-128"/>
              </a:rPr>
              <a:t>seq2seq</a:t>
            </a:r>
            <a:r>
              <a:rPr lang="ko-KR" altLang="en-US" sz="3600" dirty="0">
                <a:solidFill>
                  <a:srgbClr val="53585F"/>
                </a:solidFill>
                <a:latin typeface="Spoqa Han Sans Neo" panose="020B0500000000000000" pitchFamily="34" charset="-128"/>
                <a:ea typeface="Spoqa Han Sans Neo" panose="020B0500000000000000" pitchFamily="34" charset="-128"/>
              </a:rPr>
              <a:t>는 각각의 역할은 다음과 같이 정리할 수 있다</a:t>
            </a:r>
            <a:r>
              <a:rPr lang="en-US" altLang="ko-KR" sz="3600" dirty="0">
                <a:solidFill>
                  <a:srgbClr val="53585F"/>
                </a:solidFill>
                <a:latin typeface="Spoqa Han Sans Neo" panose="020B0500000000000000" pitchFamily="34" charset="-128"/>
                <a:ea typeface="Spoqa Han Sans Neo" panose="020B0500000000000000" pitchFamily="34" charset="-128"/>
              </a:rPr>
              <a:t>.</a:t>
            </a:r>
          </a:p>
          <a:p>
            <a:endParaRPr lang="en-US" altLang="ko-KR" sz="3600" dirty="0">
              <a:solidFill>
                <a:srgbClr val="53585F"/>
              </a:solidFill>
              <a:latin typeface="Spoqa Han Sans Neo" panose="020B0500000000000000" pitchFamily="34" charset="-128"/>
              <a:ea typeface="Spoqa Han Sans Neo" panose="020B0500000000000000" pitchFamily="34" charset="-128"/>
            </a:endParaRPr>
          </a:p>
          <a:p>
            <a:r>
              <a:rPr lang="en-US" altLang="ko-KR" sz="3600" dirty="0">
                <a:solidFill>
                  <a:srgbClr val="53585F"/>
                </a:solidFill>
                <a:latin typeface="Spoqa Han Sans Neo" panose="020B0500000000000000" pitchFamily="34" charset="-128"/>
                <a:ea typeface="Spoqa Han Sans Neo" panose="020B0500000000000000" pitchFamily="34" charset="-128"/>
              </a:rPr>
              <a:t>Encoder: </a:t>
            </a:r>
          </a:p>
          <a:p>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3585F"/>
                </a:solidFill>
                <a:latin typeface="Spoqa Han Sans Neo" panose="020B0500000000000000" pitchFamily="34" charset="-128"/>
                <a:ea typeface="Spoqa Han Sans Neo" panose="020B0500000000000000" pitchFamily="34" charset="-128"/>
              </a:rPr>
              <a:t>입력 값의 정보를 받아 </a:t>
            </a:r>
            <a:r>
              <a:rPr lang="en-US" altLang="ko-KR" sz="3600" dirty="0">
                <a:solidFill>
                  <a:srgbClr val="53585F"/>
                </a:solidFill>
                <a:latin typeface="Spoqa Han Sans Neo" panose="020B0500000000000000" pitchFamily="34" charset="-128"/>
                <a:ea typeface="Spoqa Han Sans Neo" panose="020B0500000000000000" pitchFamily="34" charset="-128"/>
              </a:rPr>
              <a:t>latent variable (</a:t>
            </a:r>
            <a:r>
              <a:rPr lang="ko-KR" altLang="en-US" sz="3600" dirty="0">
                <a:solidFill>
                  <a:srgbClr val="53585F"/>
                </a:solidFill>
                <a:latin typeface="Spoqa Han Sans Neo" panose="020B0500000000000000" pitchFamily="34" charset="-128"/>
                <a:ea typeface="Spoqa Han Sans Neo" panose="020B0500000000000000" pitchFamily="34" charset="-128"/>
              </a:rPr>
              <a:t>잠재 변수 혹은 </a:t>
            </a:r>
            <a:r>
              <a:rPr lang="en-US" altLang="ko-KR" sz="3600" dirty="0">
                <a:solidFill>
                  <a:srgbClr val="53585F"/>
                </a:solidFill>
                <a:latin typeface="Spoqa Han Sans Neo" panose="020B0500000000000000" pitchFamily="34" charset="-128"/>
                <a:ea typeface="Spoqa Han Sans Neo" panose="020B0500000000000000" pitchFamily="34" charset="-128"/>
              </a:rPr>
              <a:t>context vector)</a:t>
            </a:r>
            <a:r>
              <a:rPr lang="ko-KR" altLang="en-US" sz="3600" dirty="0">
                <a:solidFill>
                  <a:srgbClr val="53585F"/>
                </a:solidFill>
                <a:latin typeface="Spoqa Han Sans Neo" panose="020B0500000000000000" pitchFamily="34" charset="-128"/>
                <a:ea typeface="Spoqa Han Sans Neo" panose="020B0500000000000000" pitchFamily="34" charset="-128"/>
              </a:rPr>
              <a:t>로 </a:t>
            </a:r>
            <a:r>
              <a:rPr lang="en-US" altLang="ko-KR" sz="3600" dirty="0">
                <a:solidFill>
                  <a:srgbClr val="53585F"/>
                </a:solidFill>
                <a:latin typeface="Spoqa Han Sans Neo" panose="020B0500000000000000" pitchFamily="34" charset="-128"/>
                <a:ea typeface="Spoqa Han Sans Neo" panose="020B0500000000000000" pitchFamily="34" charset="-128"/>
              </a:rPr>
              <a:t>embedding(</a:t>
            </a:r>
            <a:r>
              <a:rPr lang="ko-KR" altLang="en-US" sz="3600" dirty="0">
                <a:solidFill>
                  <a:srgbClr val="53585F"/>
                </a:solidFill>
                <a:latin typeface="Spoqa Han Sans Neo" panose="020B0500000000000000" pitchFamily="34" charset="-128"/>
                <a:ea typeface="Spoqa Han Sans Neo" panose="020B0500000000000000" pitchFamily="34" charset="-128"/>
              </a:rPr>
              <a:t>압축</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하는 단계</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endParaRPr lang="en-US" altLang="ko-Kore-KR" sz="3600" dirty="0">
              <a:solidFill>
                <a:srgbClr val="53585F"/>
              </a:solidFill>
              <a:latin typeface="Spoqa Han Sans Neo" panose="020B0500000000000000" pitchFamily="34" charset="-128"/>
              <a:ea typeface="Spoqa Han Sans Neo" panose="020B0500000000000000" pitchFamily="34" charset="-128"/>
            </a:endParaRPr>
          </a:p>
          <a:p>
            <a:r>
              <a:rPr lang="en-US" altLang="ko-KR" sz="3600" dirty="0">
                <a:solidFill>
                  <a:srgbClr val="53585F"/>
                </a:solidFill>
                <a:latin typeface="Spoqa Han Sans Neo" panose="020B0500000000000000" pitchFamily="34" charset="-128"/>
                <a:ea typeface="Spoqa Han Sans Neo" panose="020B0500000000000000" pitchFamily="34" charset="-128"/>
              </a:rPr>
              <a:t>Decoder:</a:t>
            </a: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인코더의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context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값과 이전까지의 값을 받아</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b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auto-regressive</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하게 분포를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생성</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하는 단계</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Tree>
    <p:extLst>
      <p:ext uri="{BB962C8B-B14F-4D97-AF65-F5344CB8AC3E}">
        <p14:creationId xmlns:p14="http://schemas.microsoft.com/office/powerpoint/2010/main" val="12976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Categorical value</a:t>
            </a:r>
          </a:p>
          <a:p>
            <a:pPr>
              <a:spcBef>
                <a:spcPts val="1000"/>
              </a:spcBef>
              <a:defRPr sz="3000" spc="-59">
                <a:latin typeface="SpoqaHanSans-Bold"/>
                <a:ea typeface="SpoqaHanSans-Bold"/>
                <a:cs typeface="SpoqaHanSans-Bold"/>
                <a:sym typeface="SpoqaHanSans-Bold"/>
              </a:defRPr>
            </a:pPr>
            <a:r>
              <a:rPr lang="en-US" altLang="ko-Kore-KR" b="1" dirty="0"/>
              <a:t>Lookup Table </a:t>
            </a:r>
            <a:r>
              <a:rPr lang="ko-Kore-KR" altLang="en-US" b="1" dirty="0"/>
              <a:t>기반 </a:t>
            </a:r>
            <a:r>
              <a:rPr lang="en-US" altLang="ko-Kore-KR" b="1" dirty="0"/>
              <a:t>embedding </a:t>
            </a:r>
            <a:r>
              <a:rPr lang="en-US" altLang="ko-KR" b="1" dirty="0"/>
              <a:t>(</a:t>
            </a:r>
            <a:r>
              <a:rPr lang="en-US" altLang="ko-Kore-KR" b="1" dirty="0" err="1"/>
              <a:t>torch.nn.Embedding</a:t>
            </a:r>
            <a:r>
              <a:rPr lang="en-US" altLang="ko-Kore-KR" b="1" dirty="0"/>
              <a:t>, </a:t>
            </a:r>
            <a:r>
              <a:rPr lang="en-US" altLang="ko-Kore-KR" b="1" dirty="0" err="1"/>
              <a:t>tf.keras.layers.Embedding</a:t>
            </a:r>
            <a:r>
              <a:rPr lang="en-US" altLang="ko-Kore-KR" b="1" dirty="0"/>
              <a:t>)</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
        <p:nvSpPr>
          <p:cNvPr id="2" name="직사각형 1">
            <a:extLst>
              <a:ext uri="{FF2B5EF4-FFF2-40B4-BE49-F238E27FC236}">
                <a16:creationId xmlns:a16="http://schemas.microsoft.com/office/drawing/2014/main" id="{6FA67AA6-E631-EE4D-AAB7-6F75BD467416}"/>
              </a:ext>
            </a:extLst>
          </p:cNvPr>
          <p:cNvSpPr/>
          <p:nvPr/>
        </p:nvSpPr>
        <p:spPr>
          <a:xfrm>
            <a:off x="2862365" y="8992143"/>
            <a:ext cx="15490949" cy="3046988"/>
          </a:xfrm>
          <a:prstGeom prst="rect">
            <a:avLst/>
          </a:prstGeom>
        </p:spPr>
        <p:txBody>
          <a:bodyPr wrap="square">
            <a:spAutoFit/>
          </a:bodyPr>
          <a:lstStyle/>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Integer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카테고리에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대</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대응하는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 vector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Table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모아둔다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Integer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index</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Table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Lookup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하여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 vector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반환한다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Lookup table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학습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가능하며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1</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대</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대응이기에 다른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임베딩에</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비해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parameter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단순한 편이다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p:txBody>
      </p:sp>
      <p:pic>
        <p:nvPicPr>
          <p:cNvPr id="4" name="그림 3">
            <a:extLst>
              <a:ext uri="{FF2B5EF4-FFF2-40B4-BE49-F238E27FC236}">
                <a16:creationId xmlns:a16="http://schemas.microsoft.com/office/drawing/2014/main" id="{E9DF9FCF-6DDB-A941-9939-609D972F499B}"/>
              </a:ext>
            </a:extLst>
          </p:cNvPr>
          <p:cNvPicPr>
            <a:picLocks noChangeAspect="1"/>
          </p:cNvPicPr>
          <p:nvPr/>
        </p:nvPicPr>
        <p:blipFill>
          <a:blip r:embed="rId4"/>
          <a:stretch>
            <a:fillRect/>
          </a:stretch>
        </p:blipFill>
        <p:spPr>
          <a:xfrm>
            <a:off x="16290601" y="3579908"/>
            <a:ext cx="6464300" cy="4356100"/>
          </a:xfrm>
          <a:prstGeom prst="rect">
            <a:avLst/>
          </a:prstGeom>
        </p:spPr>
      </p:pic>
      <p:sp>
        <p:nvSpPr>
          <p:cNvPr id="5" name="직사각형 4">
            <a:extLst>
              <a:ext uri="{FF2B5EF4-FFF2-40B4-BE49-F238E27FC236}">
                <a16:creationId xmlns:a16="http://schemas.microsoft.com/office/drawing/2014/main" id="{0B9B9EBE-4FB2-8248-9BE4-EE163A8AF135}"/>
              </a:ext>
            </a:extLst>
          </p:cNvPr>
          <p:cNvSpPr/>
          <p:nvPr/>
        </p:nvSpPr>
        <p:spPr>
          <a:xfrm>
            <a:off x="16037914" y="7912182"/>
            <a:ext cx="6704208" cy="369332"/>
          </a:xfrm>
          <a:prstGeom prst="rect">
            <a:avLst/>
          </a:prstGeom>
        </p:spPr>
        <p:txBody>
          <a:bodyPr wrap="none">
            <a:spAutoFit/>
          </a:bodyPr>
          <a:lstStyle/>
          <a:p>
            <a:r>
              <a:rPr lang="ko-Kore-KR" altLang="en-US" dirty="0"/>
              <a:t>https://pytorch.org/docs/stable/generated/torch.nn.Embedding.html</a:t>
            </a:r>
          </a:p>
        </p:txBody>
      </p:sp>
      <p:pic>
        <p:nvPicPr>
          <p:cNvPr id="61442" name="Picture 2" descr="Screen Shot 2021-06-02 at 11 53 13 PM">
            <a:extLst>
              <a:ext uri="{FF2B5EF4-FFF2-40B4-BE49-F238E27FC236}">
                <a16:creationId xmlns:a16="http://schemas.microsoft.com/office/drawing/2014/main" id="{45C4D221-BF01-3240-9DCD-EE57C1375E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365" y="3501283"/>
            <a:ext cx="12011635" cy="5125738"/>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744136E7-7ADC-C945-BCDD-CCCF466A155C}"/>
              </a:ext>
            </a:extLst>
          </p:cNvPr>
          <p:cNvSpPr/>
          <p:nvPr/>
        </p:nvSpPr>
        <p:spPr>
          <a:xfrm>
            <a:off x="10958844" y="8096848"/>
            <a:ext cx="2759345" cy="369332"/>
          </a:xfrm>
          <a:prstGeom prst="rect">
            <a:avLst/>
          </a:prstGeom>
        </p:spPr>
        <p:txBody>
          <a:bodyPr wrap="none">
            <a:spAutoFit/>
          </a:bodyPr>
          <a:lstStyle/>
          <a:p>
            <a:r>
              <a:rPr lang="ko-Kore-KR" altLang="en-US" dirty="0"/>
              <a:t>https://wikidocs.net/64779</a:t>
            </a:r>
          </a:p>
        </p:txBody>
      </p:sp>
    </p:spTree>
    <p:extLst>
      <p:ext uri="{BB962C8B-B14F-4D97-AF65-F5344CB8AC3E}">
        <p14:creationId xmlns:p14="http://schemas.microsoft.com/office/powerpoint/2010/main" val="551416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Bag of words </a:t>
            </a:r>
            <a:r>
              <a:rPr lang="ko-Kore-KR" altLang="en-US" b="1" dirty="0"/>
              <a:t>기반</a:t>
            </a:r>
            <a:r>
              <a:rPr lang="en-US" altLang="ko-Kore-KR" b="1" dirty="0"/>
              <a:t> </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
        <p:nvSpPr>
          <p:cNvPr id="2" name="직사각형 1">
            <a:extLst>
              <a:ext uri="{FF2B5EF4-FFF2-40B4-BE49-F238E27FC236}">
                <a16:creationId xmlns:a16="http://schemas.microsoft.com/office/drawing/2014/main" id="{6FA67AA6-E631-EE4D-AAB7-6F75BD467416}"/>
              </a:ext>
            </a:extLst>
          </p:cNvPr>
          <p:cNvSpPr/>
          <p:nvPr/>
        </p:nvSpPr>
        <p:spPr>
          <a:xfrm>
            <a:off x="2315994" y="4185322"/>
            <a:ext cx="20391606" cy="6494085"/>
          </a:xfrm>
          <a:prstGeom prst="rect">
            <a:avLst/>
          </a:prstGeom>
        </p:spPr>
        <p:txBody>
          <a:bodyPr wrap="square">
            <a:spAutoFit/>
          </a:bodyPr>
          <a:lstStyle/>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Bag of words: </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문장에 많이 쓰인 단어는</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Tx/>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rPr>
              <a:t>주제가 비슷한 문서는 등장하는 단어도 비슷할 것</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kumimoji="1" lang="ko-KR" altLang="en-US" sz="3200" dirty="0">
                <a:solidFill>
                  <a:srgbClr val="53585F"/>
                </a:solidFill>
                <a:latin typeface="Spoqa Han Sans Neo" panose="020B0500000000000000" pitchFamily="34" charset="-128"/>
                <a:ea typeface="Spoqa Han Sans Neo" panose="020B0500000000000000" pitchFamily="34" charset="-128"/>
              </a:rPr>
              <a:t>즉</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단어 순서와 상관없이 많이 등장하는 단어는 그 주제와 관련이 있을 것</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rPr>
              <a:t>	</a:t>
            </a:r>
          </a:p>
          <a:p>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이러한 전제 하에 단어의 빈도수 자체를 </a:t>
            </a:r>
            <a:r>
              <a:rPr kumimoji="1" lang="en" altLang="ko-KR" sz="3200" dirty="0">
                <a:solidFill>
                  <a:srgbClr val="53585F"/>
                </a:solidFill>
                <a:latin typeface="Spoqa Han Sans Neo" panose="020B0500000000000000" pitchFamily="34" charset="-128"/>
                <a:ea typeface="Spoqa Han Sans Neo" panose="020B0500000000000000" pitchFamily="34" charset="-128"/>
              </a:rPr>
              <a:t>representation</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으로</a:t>
            </a:r>
            <a:r>
              <a:rPr kumimoji="1" lang="ko-KR" altLang="en-US" sz="3200" dirty="0">
                <a:solidFill>
                  <a:srgbClr val="53585F"/>
                </a:solidFill>
                <a:latin typeface="Spoqa Han Sans Neo" panose="020B0500000000000000" pitchFamily="34" charset="-128"/>
                <a:ea typeface="Spoqa Han Sans Neo" panose="020B0500000000000000" pitchFamily="34" charset="-128"/>
              </a:rPr>
              <a:t> 사용하는 방식이 </a:t>
            </a:r>
            <a:r>
              <a:rPr kumimoji="1" lang="en-US" altLang="ko-KR" sz="3200" dirty="0">
                <a:solidFill>
                  <a:srgbClr val="53585F"/>
                </a:solidFill>
                <a:latin typeface="Spoqa Han Sans Neo" panose="020B0500000000000000" pitchFamily="34" charset="-128"/>
                <a:ea typeface="Spoqa Han Sans Neo" panose="020B0500000000000000" pitchFamily="34" charset="-128"/>
              </a:rPr>
              <a:t>bag of words embedding</a:t>
            </a:r>
            <a:r>
              <a:rPr kumimoji="1" lang="ko-KR" altLang="en-US" sz="3200" dirty="0">
                <a:solidFill>
                  <a:srgbClr val="53585F"/>
                </a:solidFill>
                <a:latin typeface="Spoqa Han Sans Neo" panose="020B0500000000000000" pitchFamily="34" charset="-128"/>
                <a:ea typeface="Spoqa Han Sans Neo" panose="020B0500000000000000" pitchFamily="34" charset="-128"/>
              </a:rPr>
              <a:t>이다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br>
              <a:rPr kumimoji="1" lang="en-US" altLang="ko-KR" sz="3200" dirty="0">
                <a:solidFill>
                  <a:srgbClr val="53585F"/>
                </a:solidFill>
                <a:latin typeface="Spoqa Han Sans Neo" panose="020B0500000000000000" pitchFamily="34" charset="-128"/>
                <a:ea typeface="Spoqa Han Sans Neo" panose="020B0500000000000000" pitchFamily="34" charset="-128"/>
              </a:rPr>
            </a:b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rPr>
              <a:t>*Bag : </a:t>
            </a:r>
            <a:r>
              <a:rPr kumimoji="1" lang="ko-KR" altLang="en-US" sz="3200" dirty="0">
                <a:solidFill>
                  <a:srgbClr val="53585F"/>
                </a:solidFill>
                <a:latin typeface="Spoqa Han Sans Neo" panose="020B0500000000000000" pitchFamily="34" charset="-128"/>
                <a:ea typeface="Spoqa Han Sans Neo" panose="020B0500000000000000" pitchFamily="34" charset="-128"/>
              </a:rPr>
              <a:t>순서를 고려하지 않고 중복되는 경우를 허용하는 집합</a:t>
            </a: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Static vector, static word embedding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기반 중</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sparse vector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구분된다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778845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Bag of words </a:t>
            </a:r>
            <a:r>
              <a:rPr lang="ko-Kore-KR" altLang="en-US" b="1" dirty="0"/>
              <a:t>기반</a:t>
            </a:r>
            <a:r>
              <a:rPr lang="en-US" altLang="ko-Kore-KR" b="1" dirty="0"/>
              <a:t>: TF-IDF</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6FA67AA6-E631-EE4D-AAB7-6F75BD467416}"/>
                  </a:ext>
                </a:extLst>
              </p:cNvPr>
              <p:cNvSpPr/>
              <p:nvPr/>
            </p:nvSpPr>
            <p:spPr>
              <a:xfrm>
                <a:off x="1891699" y="3469161"/>
                <a:ext cx="12417799" cy="9526839"/>
              </a:xfrm>
              <a:prstGeom prst="rect">
                <a:avLst/>
              </a:prstGeom>
            </p:spPr>
            <p:txBody>
              <a:bodyPr wrap="square">
                <a:spAutoFit/>
              </a:bodyPr>
              <a:lstStyle/>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TF-IDF(Term Frequency – Inverse Document Frequency)</a:t>
                </a:r>
                <a:b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br>
                <a:endParaRPr kumimoji="1" lang="en-US" altLang="ko-KR" sz="1200" b="1" dirty="0">
                  <a:solidFill>
                    <a:srgbClr val="53585F"/>
                  </a:solidFill>
                  <a:latin typeface="Spoqa Han Sans Neo Bold" panose="020B0500000000000000" pitchFamily="34" charset="-128"/>
                  <a:ea typeface="Spoqa Han Sans Neo Bold" panose="020B0500000000000000" pitchFamily="34" charset="-128"/>
                </a:endParaRPr>
              </a:p>
              <a:p>
                <a:pPr marL="914342" lvl="1" indent="-457200">
                  <a:buFont typeface="Wingdings" pitchFamily="2" charset="2"/>
                  <a:buChar char="à"/>
                </a:pPr>
                <a:r>
                  <a:rPr kumimoji="1" lang="en-US" altLang="ko-KR" sz="2800" dirty="0">
                    <a:solidFill>
                      <a:srgbClr val="53585F"/>
                    </a:solidFill>
                    <a:latin typeface="Spoqa Han Sans Neo" panose="020B0500000000000000" pitchFamily="34" charset="-128"/>
                    <a:ea typeface="Spoqa Han Sans Neo" panose="020B0500000000000000" pitchFamily="34" charset="-128"/>
                  </a:rPr>
                  <a:t>TF</a:t>
                </a:r>
                <a:r>
                  <a:rPr kumimoji="1" lang="ko-KR" altLang="en-US" sz="2800" dirty="0">
                    <a:solidFill>
                      <a:srgbClr val="53585F"/>
                    </a:solidFill>
                    <a:latin typeface="Spoqa Han Sans Neo" panose="020B0500000000000000" pitchFamily="34" charset="-128"/>
                    <a:ea typeface="Spoqa Han Sans Neo" panose="020B0500000000000000" pitchFamily="34" charset="-128"/>
                  </a:rPr>
                  <a:t>와 </a:t>
                </a:r>
                <a:r>
                  <a:rPr kumimoji="1" lang="en-US" altLang="ko-KR" sz="2800" dirty="0">
                    <a:solidFill>
                      <a:srgbClr val="53585F"/>
                    </a:solidFill>
                    <a:latin typeface="Spoqa Han Sans Neo" panose="020B0500000000000000" pitchFamily="34" charset="-128"/>
                    <a:ea typeface="Spoqa Han Sans Neo" panose="020B0500000000000000" pitchFamily="34" charset="-128"/>
                  </a:rPr>
                  <a:t>IDF</a:t>
                </a:r>
                <a:r>
                  <a:rPr kumimoji="1" lang="ko-KR" altLang="en-US" sz="2800" dirty="0">
                    <a:solidFill>
                      <a:srgbClr val="53585F"/>
                    </a:solidFill>
                    <a:latin typeface="Spoqa Han Sans Neo" panose="020B0500000000000000" pitchFamily="34" charset="-128"/>
                    <a:ea typeface="Spoqa Han Sans Neo" panose="020B0500000000000000" pitchFamily="34" charset="-128"/>
                  </a:rPr>
                  <a:t>을 곱한 값</a:t>
                </a:r>
                <a:endParaRPr kumimoji="1" lang="en-US" altLang="ko-KR" sz="28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rPr>
                  <a:t>점수가 높은 단어일수록 다른 문서에는 많지 않고 해당 문서에서 자주 등장하는 단어를 의미</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p>
              <a:p>
                <a:pPr marL="914342" lvl="1" indent="-4572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rPr>
                  <a:t>장점</a:t>
                </a:r>
                <a:r>
                  <a:rPr kumimoji="1" lang="en-US" altLang="ko-KR" sz="2800" dirty="0">
                    <a:solidFill>
                      <a:srgbClr val="53585F"/>
                    </a:solidFill>
                    <a:latin typeface="Spoqa Han Sans Neo" panose="020B0500000000000000" pitchFamily="34" charset="-128"/>
                    <a:ea typeface="Spoqa Han Sans Neo" panose="020B0500000000000000" pitchFamily="34" charset="-128"/>
                  </a:rPr>
                  <a:t>: </a:t>
                </a:r>
                <a:r>
                  <a:rPr kumimoji="1" lang="ko-KR" altLang="en-US" sz="2800" dirty="0">
                    <a:solidFill>
                      <a:srgbClr val="53585F"/>
                    </a:solidFill>
                    <a:latin typeface="Spoqa Han Sans Neo" panose="020B0500000000000000" pitchFamily="34" charset="-128"/>
                    <a:ea typeface="Spoqa Han Sans Neo" panose="020B0500000000000000" pitchFamily="34" charset="-128"/>
                  </a:rPr>
                  <a:t>어떤 단어가 중요한 단어인지 직관적인 해석이 가능</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p>
              <a:p>
                <a:pPr marL="914342" lvl="1" indent="-4572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rPr>
                  <a:t>단점</a:t>
                </a:r>
                <a:r>
                  <a:rPr kumimoji="1" lang="en-US" altLang="ko-KR" sz="2800" dirty="0">
                    <a:solidFill>
                      <a:srgbClr val="53585F"/>
                    </a:solidFill>
                    <a:latin typeface="Spoqa Han Sans Neo" panose="020B0500000000000000" pitchFamily="34" charset="-128"/>
                    <a:ea typeface="Spoqa Han Sans Neo" panose="020B0500000000000000" pitchFamily="34" charset="-128"/>
                  </a:rPr>
                  <a:t>: </a:t>
                </a:r>
                <a:r>
                  <a:rPr kumimoji="1" lang="ko-KR" altLang="en-US" sz="2800" dirty="0">
                    <a:solidFill>
                      <a:srgbClr val="53585F"/>
                    </a:solidFill>
                    <a:latin typeface="Spoqa Han Sans Neo" panose="020B0500000000000000" pitchFamily="34" charset="-128"/>
                    <a:ea typeface="Spoqa Han Sans Neo" panose="020B0500000000000000" pitchFamily="34" charset="-128"/>
                  </a:rPr>
                  <a:t>문맥에 대한 고려를 해주지 않음 </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r>
                  <a:rPr kumimoji="1" lang="ko-KR" altLang="en-US" sz="2800" dirty="0">
                    <a:solidFill>
                      <a:srgbClr val="53585F"/>
                    </a:solidFill>
                    <a:latin typeface="Spoqa Han Sans Neo" panose="020B0500000000000000" pitchFamily="34" charset="-128"/>
                    <a:ea typeface="Spoqa Han Sans Neo" panose="020B0500000000000000" pitchFamily="34" charset="-128"/>
                  </a:rPr>
                  <a:t>단어의 의미가 포함되지 않음</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endParaRPr kumimoji="1" lang="en-US" altLang="ko-KR" sz="28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endParaRPr>
              </a:p>
              <a:p>
                <a:pPr marL="457200" indent="-457200">
                  <a:buFont typeface="Arial" panose="020B0604020202020204" pitchFamily="34" charset="0"/>
                  <a:buChar char="•"/>
                </a:pP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TF(</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단어 빈도</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 term frequency)</a:t>
                </a:r>
              </a:p>
              <a:p>
                <a:br>
                  <a:rPr kumimoji="1" lang="en-US" altLang="ko-KR" sz="1200" dirty="0">
                    <a:solidFill>
                      <a:srgbClr val="53585F"/>
                    </a:solidFill>
                    <a:latin typeface="Spoqa Han Sans Neo" panose="020B0500000000000000" pitchFamily="34" charset="-128"/>
                    <a:ea typeface="Spoqa Han Sans Neo" panose="020B0500000000000000" pitchFamily="34" charset="-128"/>
                  </a:rPr>
                </a:b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2800" dirty="0">
                    <a:solidFill>
                      <a:srgbClr val="53585F"/>
                    </a:solidFill>
                    <a:latin typeface="Spoqa Han Sans Neo" panose="020B0500000000000000" pitchFamily="34" charset="-128"/>
                    <a:ea typeface="Spoqa Han Sans Neo" panose="020B0500000000000000" pitchFamily="34" charset="-128"/>
                  </a:rPr>
                  <a:t> 특정한 단어가 문서 내에 얼마나 자주 등장하는지를 나타내는 값</a:t>
                </a:r>
                <a:r>
                  <a:rPr kumimoji="1" lang="en-US" altLang="ko-KR" sz="2800" dirty="0">
                    <a:solidFill>
                      <a:srgbClr val="53585F"/>
                    </a:solidFill>
                    <a:latin typeface="Spoqa Han Sans Neo" panose="020B0500000000000000" pitchFamily="34" charset="-128"/>
                    <a:ea typeface="Spoqa Han Sans Neo" panose="020B0500000000000000" pitchFamily="34" charset="-128"/>
                  </a:rPr>
                  <a:t>. </a:t>
                </a:r>
              </a:p>
              <a:p>
                <a:r>
                  <a:rPr kumimoji="1" lang="en-US" altLang="ko-KR" sz="2800" dirty="0">
                    <a:solidFill>
                      <a:srgbClr val="53585F"/>
                    </a:solidFill>
                    <a:latin typeface="Spoqa Han Sans Neo" panose="020B0500000000000000" pitchFamily="34" charset="-128"/>
                    <a:ea typeface="Spoqa Han Sans Neo" panose="020B0500000000000000" pitchFamily="34" charset="-128"/>
                  </a:rPr>
                  <a:t>		</a:t>
                </a:r>
                <a:r>
                  <a:rPr kumimoji="1" lang="ko-KR" altLang="en-US" sz="2800" dirty="0">
                    <a:solidFill>
                      <a:srgbClr val="53585F"/>
                    </a:solidFill>
                    <a:latin typeface="Spoqa Han Sans Neo" panose="020B0500000000000000" pitchFamily="34" charset="-128"/>
                    <a:ea typeface="Spoqa Han Sans Neo" panose="020B0500000000000000" pitchFamily="34" charset="-128"/>
                  </a:rPr>
                  <a:t>이 값이 높을수록 문서에서 중요하다고 생각할 수 있다</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2800" dirty="0">
                    <a:solidFill>
                      <a:srgbClr val="53585F"/>
                    </a:solidFill>
                    <a:latin typeface="Spoqa Han Sans Neo" panose="020B0500000000000000" pitchFamily="34" charset="-128"/>
                    <a:ea typeface="Spoqa Han Sans Neo" panose="020B0500000000000000" pitchFamily="34" charset="-128"/>
                  </a:rPr>
                  <a:t>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solidFill>
                      <a:srgbClr val="53585F"/>
                    </a:solidFill>
                    <a:latin typeface="Spoqa Han Sans Neo" panose="020B0500000000000000" pitchFamily="34" charset="-128"/>
                    <a:ea typeface="Spoqa Han Sans Neo" panose="020B0500000000000000" pitchFamily="34" charset="-128"/>
                  </a:rPr>
                  <a:t>하지만 하나의 문서에서 많이 나오지 않고 다른 문서에서 자주 등장하면 단어의 중요도는 낮아진다</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DF(</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문서 빈도</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 document frequency)</a:t>
                </a:r>
              </a:p>
              <a:p>
                <a:pPr marL="457200" indent="-457200">
                  <a:buFont typeface="Arial" panose="020B0604020202020204" pitchFamily="34" charset="0"/>
                  <a:buChar char="•"/>
                </a:pPr>
                <a:endParaRPr kumimoji="1" lang="en-US" altLang="ko-KR" sz="1200" b="1" dirty="0">
                  <a:solidFill>
                    <a:srgbClr val="53585F"/>
                  </a:solidFill>
                  <a:latin typeface="Spoqa Han Sans Neo Bold" panose="020B0500000000000000" pitchFamily="34" charset="-128"/>
                  <a:ea typeface="Spoqa Han Sans Neo Bold" panose="020B0500000000000000" pitchFamily="34" charset="-128"/>
                </a:endParaRPr>
              </a:p>
              <a:p>
                <a:pPr marL="914342" lvl="1" indent="-4572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특정 단어가 등장하는 문서 개수</a:t>
                </a:r>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 typeface="Wingdings" pitchFamily="2" charset="2"/>
                  <a:buChar char="à"/>
                </a:pPr>
                <a:r>
                  <a:rPr kumimoji="1" lang="en-US" altLang="ko-KR" sz="2800" dirty="0">
                    <a:solidFill>
                      <a:srgbClr val="53585F"/>
                    </a:solidFill>
                    <a:latin typeface="Spoqa Han Sans Neo" panose="020B0500000000000000" pitchFamily="34" charset="-128"/>
                    <a:ea typeface="Spoqa Han Sans Neo" panose="020B0500000000000000" pitchFamily="34" charset="-128"/>
                  </a:rPr>
                  <a:t>DF</a:t>
                </a:r>
                <a:r>
                  <a:rPr kumimoji="1" lang="ko-KR" altLang="en-US" sz="2800" dirty="0">
                    <a:solidFill>
                      <a:srgbClr val="53585F"/>
                    </a:solidFill>
                    <a:latin typeface="Spoqa Han Sans Neo" panose="020B0500000000000000" pitchFamily="34" charset="-128"/>
                    <a:ea typeface="Spoqa Han Sans Neo" panose="020B0500000000000000" pitchFamily="34" charset="-128"/>
                  </a:rPr>
                  <a:t>의 역수는 </a:t>
                </a:r>
                <a:r>
                  <a:rPr kumimoji="1" lang="en-US" altLang="ko-KR" sz="2800" dirty="0">
                    <a:solidFill>
                      <a:srgbClr val="53585F"/>
                    </a:solidFill>
                    <a:latin typeface="Spoqa Han Sans Neo" panose="020B0500000000000000" pitchFamily="34" charset="-128"/>
                    <a:ea typeface="Spoqa Han Sans Neo" panose="020B0500000000000000" pitchFamily="34" charset="-128"/>
                  </a:rPr>
                  <a:t>IDF(</a:t>
                </a:r>
                <a:r>
                  <a:rPr kumimoji="1" lang="ko-KR" altLang="en-US" sz="2800" dirty="0" err="1">
                    <a:solidFill>
                      <a:srgbClr val="53585F"/>
                    </a:solidFill>
                    <a:latin typeface="Spoqa Han Sans Neo" panose="020B0500000000000000" pitchFamily="34" charset="-128"/>
                    <a:ea typeface="Spoqa Han Sans Neo" panose="020B0500000000000000" pitchFamily="34" charset="-128"/>
                  </a:rPr>
                  <a:t>역문서</a:t>
                </a:r>
                <a:r>
                  <a:rPr kumimoji="1" lang="ko-KR" altLang="en-US" sz="2800" dirty="0">
                    <a:solidFill>
                      <a:srgbClr val="53585F"/>
                    </a:solidFill>
                    <a:latin typeface="Spoqa Han Sans Neo" panose="020B0500000000000000" pitchFamily="34" charset="-128"/>
                    <a:ea typeface="Spoqa Han Sans Neo" panose="020B0500000000000000" pitchFamily="34" charset="-128"/>
                  </a:rPr>
                  <a:t> 빈도</a:t>
                </a:r>
                <a:r>
                  <a:rPr kumimoji="1" lang="en-US" altLang="ko-KR" sz="2800" dirty="0">
                    <a:solidFill>
                      <a:srgbClr val="53585F"/>
                    </a:solidFill>
                    <a:latin typeface="Spoqa Han Sans Neo" panose="020B0500000000000000" pitchFamily="34" charset="-128"/>
                    <a:ea typeface="Spoqa Han Sans Neo" panose="020B0500000000000000" pitchFamily="34" charset="-128"/>
                  </a:rPr>
                  <a:t>, inverse document frequency)</a:t>
                </a:r>
                <a:r>
                  <a:rPr kumimoji="1" lang="ko-KR" altLang="en-US" sz="2800" dirty="0" err="1">
                    <a:solidFill>
                      <a:srgbClr val="53585F"/>
                    </a:solidFill>
                    <a:latin typeface="Spoqa Han Sans Neo" panose="020B0500000000000000" pitchFamily="34" charset="-128"/>
                    <a:ea typeface="Spoqa Han Sans Neo" panose="020B0500000000000000" pitchFamily="34" charset="-128"/>
                  </a:rPr>
                  <a:t>라고</a:t>
                </a:r>
                <a:r>
                  <a:rPr kumimoji="1" lang="ko-KR" altLang="en-US" sz="2800" dirty="0">
                    <a:solidFill>
                      <a:srgbClr val="53585F"/>
                    </a:solidFill>
                    <a:latin typeface="Spoqa Han Sans Neo" panose="020B0500000000000000" pitchFamily="34" charset="-128"/>
                    <a:ea typeface="Spoqa Han Sans Neo" panose="020B0500000000000000" pitchFamily="34" charset="-128"/>
                  </a:rPr>
                  <a:t> 한다</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p>
              <a:p>
                <a:pPr lvl="2"/>
                <a:r>
                  <a:rPr kumimoji="1" lang="en-US" altLang="ko-KR" sz="28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func>
                      <m:funcPr>
                        <m:ctrlPr>
                          <a:rPr kumimoji="1" lang="en-US" altLang="ko-KR" sz="2800" b="0" i="1" smtClean="0">
                            <a:solidFill>
                              <a:srgbClr val="53585F"/>
                            </a:solidFill>
                            <a:latin typeface="Cambria Math" panose="02040503050406030204" pitchFamily="18" charset="0"/>
                            <a:ea typeface="Spoqa Han Sans Neo Bold" panose="020B0500000000000000" pitchFamily="34" charset="-128"/>
                          </a:rPr>
                        </m:ctrlPr>
                      </m:funcPr>
                      <m:fName>
                        <m:r>
                          <m:rPr>
                            <m:sty m:val="p"/>
                          </m:rPr>
                          <a:rPr kumimoji="1" lang="en-US" altLang="ko-KR" sz="2800" b="0" i="0" smtClean="0">
                            <a:solidFill>
                              <a:srgbClr val="53585F"/>
                            </a:solidFill>
                            <a:latin typeface="Cambria Math" panose="02040503050406030204" pitchFamily="18" charset="0"/>
                            <a:ea typeface="Spoqa Han Sans Neo Bold" panose="020B0500000000000000" pitchFamily="34" charset="-128"/>
                          </a:rPr>
                          <m:t>idf</m:t>
                        </m:r>
                        <m:d>
                          <m:dPr>
                            <m:ctrlPr>
                              <a:rPr kumimoji="1" lang="en-US" altLang="ko-KR" sz="2800" b="0" i="1" smtClean="0">
                                <a:solidFill>
                                  <a:srgbClr val="53585F"/>
                                </a:solidFill>
                                <a:latin typeface="Cambria Math" panose="02040503050406030204" pitchFamily="18" charset="0"/>
                                <a:ea typeface="Spoqa Han Sans Neo Bold" panose="020B0500000000000000" pitchFamily="34" charset="-128"/>
                              </a:rPr>
                            </m:ctrlPr>
                          </m:dPr>
                          <m:e>
                            <m:r>
                              <m:rPr>
                                <m:sty m:val="p"/>
                              </m:rPr>
                              <a:rPr kumimoji="1" lang="en-US" altLang="ko-KR" sz="2800" b="0" i="0" smtClean="0">
                                <a:solidFill>
                                  <a:srgbClr val="53585F"/>
                                </a:solidFill>
                                <a:latin typeface="Cambria Math" panose="02040503050406030204" pitchFamily="18" charset="0"/>
                                <a:ea typeface="Spoqa Han Sans Neo Bold" panose="020B0500000000000000" pitchFamily="34" charset="-128"/>
                              </a:rPr>
                              <m:t>d</m:t>
                            </m:r>
                            <m:r>
                              <a:rPr kumimoji="1" lang="en-US" altLang="ko-KR" sz="2800" b="0" i="0" smtClean="0">
                                <a:solidFill>
                                  <a:srgbClr val="53585F"/>
                                </a:solidFill>
                                <a:latin typeface="Cambria Math" panose="02040503050406030204" pitchFamily="18" charset="0"/>
                                <a:ea typeface="Spoqa Han Sans Neo Bold" panose="020B0500000000000000" pitchFamily="34" charset="-128"/>
                              </a:rPr>
                              <m:t>, </m:t>
                            </m:r>
                            <m:r>
                              <m:rPr>
                                <m:sty m:val="p"/>
                              </m:rPr>
                              <a:rPr kumimoji="1" lang="en-US" altLang="ko-KR" sz="2800" b="0" i="0" smtClean="0">
                                <a:solidFill>
                                  <a:srgbClr val="53585F"/>
                                </a:solidFill>
                                <a:latin typeface="Cambria Math" panose="02040503050406030204" pitchFamily="18" charset="0"/>
                                <a:ea typeface="Spoqa Han Sans Neo Bold" panose="020B0500000000000000" pitchFamily="34" charset="-128"/>
                              </a:rPr>
                              <m:t>t</m:t>
                            </m:r>
                          </m:e>
                        </m:d>
                        <m:r>
                          <a:rPr kumimoji="1" lang="en-US" altLang="ko-KR" sz="2800" b="0" i="0" smtClean="0">
                            <a:solidFill>
                              <a:srgbClr val="53585F"/>
                            </a:solidFill>
                            <a:latin typeface="Cambria Math" panose="02040503050406030204" pitchFamily="18" charset="0"/>
                            <a:ea typeface="Spoqa Han Sans Neo Bold" panose="020B0500000000000000" pitchFamily="34" charset="-128"/>
                          </a:rPr>
                          <m:t>=</m:t>
                        </m:r>
                        <m:r>
                          <m:rPr>
                            <m:sty m:val="p"/>
                          </m:rPr>
                          <a:rPr kumimoji="1" lang="en-US" altLang="ko-KR" sz="2800" b="0" i="0" smtClean="0">
                            <a:solidFill>
                              <a:srgbClr val="53585F"/>
                            </a:solidFill>
                            <a:latin typeface="Cambria Math" panose="02040503050406030204" pitchFamily="18" charset="0"/>
                            <a:ea typeface="Spoqa Han Sans Neo Bold" panose="020B0500000000000000" pitchFamily="34" charset="-128"/>
                          </a:rPr>
                          <m:t>log</m:t>
                        </m:r>
                      </m:fName>
                      <m:e>
                        <m:r>
                          <a:rPr kumimoji="1" lang="en-US" altLang="ko-KR" sz="2800" i="1">
                            <a:solidFill>
                              <a:srgbClr val="53585F"/>
                            </a:solidFill>
                            <a:latin typeface="Cambria Math" panose="02040503050406030204" pitchFamily="18" charset="0"/>
                            <a:ea typeface="Spoqa Han Sans Neo Bold" panose="020B0500000000000000" pitchFamily="34" charset="-128"/>
                          </a:rPr>
                          <m:t>(</m:t>
                        </m:r>
                        <m:f>
                          <m:fPr>
                            <m:ctrlPr>
                              <a:rPr kumimoji="1" lang="en-US" altLang="ko-KR" sz="2800" i="1">
                                <a:solidFill>
                                  <a:srgbClr val="53585F"/>
                                </a:solidFill>
                                <a:latin typeface="Cambria Math" panose="02040503050406030204" pitchFamily="18" charset="0"/>
                                <a:ea typeface="Spoqa Han Sans Neo Bold" panose="020B0500000000000000" pitchFamily="34" charset="-128"/>
                              </a:rPr>
                            </m:ctrlPr>
                          </m:fPr>
                          <m:num>
                            <m:r>
                              <a:rPr kumimoji="1" lang="en-US" altLang="ko-KR" sz="2800" i="1">
                                <a:solidFill>
                                  <a:srgbClr val="53585F"/>
                                </a:solidFill>
                                <a:latin typeface="Cambria Math" panose="02040503050406030204" pitchFamily="18" charset="0"/>
                                <a:ea typeface="Spoqa Han Sans Neo Bold" panose="020B0500000000000000" pitchFamily="34" charset="-128"/>
                              </a:rPr>
                              <m:t>𝑛</m:t>
                            </m:r>
                          </m:num>
                          <m:den>
                            <m:r>
                              <a:rPr kumimoji="1" lang="en-US" altLang="ko-KR" sz="2800" i="1">
                                <a:solidFill>
                                  <a:srgbClr val="53585F"/>
                                </a:solidFill>
                                <a:latin typeface="Cambria Math" panose="02040503050406030204" pitchFamily="18" charset="0"/>
                                <a:ea typeface="Spoqa Han Sans Neo Bold" panose="020B0500000000000000" pitchFamily="34" charset="-128"/>
                              </a:rPr>
                              <m:t>1+</m:t>
                            </m:r>
                            <m:r>
                              <a:rPr kumimoji="1" lang="en-US" altLang="ko-KR" sz="2800" i="1">
                                <a:solidFill>
                                  <a:srgbClr val="53585F"/>
                                </a:solidFill>
                                <a:latin typeface="Cambria Math" panose="02040503050406030204" pitchFamily="18" charset="0"/>
                                <a:ea typeface="Spoqa Han Sans Neo Bold" panose="020B0500000000000000" pitchFamily="34" charset="-128"/>
                              </a:rPr>
                              <m:t>𝑑𝑓</m:t>
                            </m:r>
                            <m:r>
                              <a:rPr kumimoji="1" lang="en-US" altLang="ko-KR" sz="2800" i="1">
                                <a:solidFill>
                                  <a:srgbClr val="53585F"/>
                                </a:solidFill>
                                <a:latin typeface="Cambria Math" panose="02040503050406030204" pitchFamily="18" charset="0"/>
                                <a:ea typeface="Spoqa Han Sans Neo Bold" panose="020B0500000000000000" pitchFamily="34" charset="-128"/>
                              </a:rPr>
                              <m:t>(</m:t>
                            </m:r>
                            <m:r>
                              <a:rPr kumimoji="1" lang="en-US" altLang="ko-KR" sz="2800" i="1">
                                <a:solidFill>
                                  <a:srgbClr val="53585F"/>
                                </a:solidFill>
                                <a:latin typeface="Cambria Math" panose="02040503050406030204" pitchFamily="18" charset="0"/>
                                <a:ea typeface="Spoqa Han Sans Neo Bold" panose="020B0500000000000000" pitchFamily="34" charset="-128"/>
                              </a:rPr>
                              <m:t>𝑡</m:t>
                            </m:r>
                            <m:r>
                              <a:rPr kumimoji="1" lang="en-US" altLang="ko-KR" sz="2800" i="1">
                                <a:solidFill>
                                  <a:srgbClr val="53585F"/>
                                </a:solidFill>
                                <a:latin typeface="Cambria Math" panose="02040503050406030204" pitchFamily="18" charset="0"/>
                                <a:ea typeface="Spoqa Han Sans Neo Bold" panose="020B0500000000000000" pitchFamily="34" charset="-128"/>
                              </a:rPr>
                              <m:t>)</m:t>
                            </m:r>
                          </m:den>
                        </m:f>
                        <m:r>
                          <a:rPr kumimoji="1" lang="en-US" altLang="ko-KR" sz="2800" i="1">
                            <a:solidFill>
                              <a:srgbClr val="53585F"/>
                            </a:solidFill>
                            <a:latin typeface="Cambria Math" panose="02040503050406030204" pitchFamily="18" charset="0"/>
                            <a:ea typeface="Spoqa Han Sans Neo Bold" panose="020B0500000000000000" pitchFamily="34" charset="-128"/>
                          </a:rPr>
                          <m:t>)</m:t>
                        </m:r>
                      </m:e>
                    </m:func>
                  </m:oMath>
                </a14:m>
                <a:endParaRPr kumimoji="1" lang="en-US" altLang="ko-KR" sz="28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2" name="직사각형 1">
                <a:extLst>
                  <a:ext uri="{FF2B5EF4-FFF2-40B4-BE49-F238E27FC236}">
                    <a16:creationId xmlns:a16="http://schemas.microsoft.com/office/drawing/2014/main" id="{6FA67AA6-E631-EE4D-AAB7-6F75BD467416}"/>
                  </a:ext>
                </a:extLst>
              </p:cNvPr>
              <p:cNvSpPr>
                <a:spLocks noRot="1" noChangeAspect="1" noMove="1" noResize="1" noEditPoints="1" noAdjustHandles="1" noChangeArrowheads="1" noChangeShapeType="1" noTextEdit="1"/>
              </p:cNvSpPr>
              <p:nvPr/>
            </p:nvSpPr>
            <p:spPr>
              <a:xfrm>
                <a:off x="1891699" y="3469161"/>
                <a:ext cx="12417799" cy="9526839"/>
              </a:xfrm>
              <a:prstGeom prst="rect">
                <a:avLst/>
              </a:prstGeom>
              <a:blipFill>
                <a:blip r:embed="rId4"/>
                <a:stretch>
                  <a:fillRect l="-1226" t="-932" r="-511"/>
                </a:stretch>
              </a:blipFill>
            </p:spPr>
            <p:txBody>
              <a:bodyPr/>
              <a:lstStyle/>
              <a:p>
                <a:r>
                  <a:rPr lang="ko-Kore-KR" altLang="en-US">
                    <a:noFill/>
                  </a:rPr>
                  <a:t> </a:t>
                </a:r>
              </a:p>
            </p:txBody>
          </p:sp>
        </mc:Fallback>
      </mc:AlternateContent>
      <p:pic>
        <p:nvPicPr>
          <p:cNvPr id="4" name="그림 3">
            <a:extLst>
              <a:ext uri="{FF2B5EF4-FFF2-40B4-BE49-F238E27FC236}">
                <a16:creationId xmlns:a16="http://schemas.microsoft.com/office/drawing/2014/main" id="{804098F1-4884-8447-8F36-C0ADC832EE2A}"/>
              </a:ext>
            </a:extLst>
          </p:cNvPr>
          <p:cNvPicPr>
            <a:picLocks noChangeAspect="1"/>
          </p:cNvPicPr>
          <p:nvPr/>
        </p:nvPicPr>
        <p:blipFill rotWithShape="1">
          <a:blip r:embed="rId5"/>
          <a:srcRect l="2103"/>
          <a:stretch/>
        </p:blipFill>
        <p:spPr>
          <a:xfrm>
            <a:off x="14309498" y="4121964"/>
            <a:ext cx="7698095" cy="3428271"/>
          </a:xfrm>
          <a:prstGeom prst="rect">
            <a:avLst/>
          </a:prstGeom>
        </p:spPr>
      </p:pic>
      <p:pic>
        <p:nvPicPr>
          <p:cNvPr id="5" name="그림 4">
            <a:extLst>
              <a:ext uri="{FF2B5EF4-FFF2-40B4-BE49-F238E27FC236}">
                <a16:creationId xmlns:a16="http://schemas.microsoft.com/office/drawing/2014/main" id="{6FD283A3-3327-764A-AEC3-7C00FEE72CFB}"/>
              </a:ext>
            </a:extLst>
          </p:cNvPr>
          <p:cNvPicPr>
            <a:picLocks noChangeAspect="1"/>
          </p:cNvPicPr>
          <p:nvPr/>
        </p:nvPicPr>
        <p:blipFill>
          <a:blip r:embed="rId6"/>
          <a:stretch>
            <a:fillRect/>
          </a:stretch>
        </p:blipFill>
        <p:spPr>
          <a:xfrm>
            <a:off x="14309498" y="7550235"/>
            <a:ext cx="5587843" cy="1869388"/>
          </a:xfrm>
          <a:prstGeom prst="rect">
            <a:avLst/>
          </a:prstGeom>
        </p:spPr>
      </p:pic>
    </p:spTree>
    <p:extLst>
      <p:ext uri="{BB962C8B-B14F-4D97-AF65-F5344CB8AC3E}">
        <p14:creationId xmlns:p14="http://schemas.microsoft.com/office/powerpoint/2010/main" val="3158573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Bag of words </a:t>
            </a:r>
            <a:r>
              <a:rPr lang="ko-Kore-KR" altLang="en-US" b="1" dirty="0"/>
              <a:t>기반</a:t>
            </a:r>
            <a:r>
              <a:rPr lang="en-US" altLang="ko-Kore-KR" b="1" dirty="0"/>
              <a:t>: </a:t>
            </a:r>
            <a:r>
              <a:rPr lang="ko-KR" altLang="en-US" b="1" dirty="0"/>
              <a:t>잠재 의미 분석 </a:t>
            </a:r>
            <a:r>
              <a:rPr lang="en-US" altLang="ko-KR" b="1" dirty="0"/>
              <a:t>(</a:t>
            </a:r>
            <a:r>
              <a:rPr lang="en-US" altLang="ko-Kore-KR" b="1" dirty="0"/>
              <a:t>Latent Semantic Analysis; LSA)</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CA31135F-E644-0E4D-8A7F-4890459BD0B5}"/>
                  </a:ext>
                </a:extLst>
              </p:cNvPr>
              <p:cNvSpPr/>
              <p:nvPr/>
            </p:nvSpPr>
            <p:spPr>
              <a:xfrm>
                <a:off x="1968285" y="3703290"/>
                <a:ext cx="12014720" cy="6309420"/>
              </a:xfrm>
              <a:prstGeom prst="rect">
                <a:avLst/>
              </a:prstGeom>
            </p:spPr>
            <p:txBody>
              <a:bodyPr wrap="square">
                <a:spAutoFit/>
              </a:bodyPr>
              <a:lstStyle/>
              <a:p>
                <a:r>
                  <a:rPr lang="ko-KR" altLang="en-US" sz="3200" b="1" dirty="0">
                    <a:solidFill>
                      <a:srgbClr val="53585F"/>
                    </a:solidFill>
                    <a:latin typeface="Spoqa Han Sans Neo Bold" panose="020B0500000000000000" pitchFamily="34" charset="-128"/>
                    <a:ea typeface="Spoqa Han Sans Neo Bold" panose="020B0500000000000000" pitchFamily="34" charset="-128"/>
                  </a:rPr>
                  <a:t>잠재 의미 분석 </a:t>
                </a:r>
                <a:r>
                  <a:rPr lang="en-US" altLang="ko-KR" sz="3200" b="1" dirty="0">
                    <a:solidFill>
                      <a:srgbClr val="53585F"/>
                    </a:solidFill>
                    <a:latin typeface="Spoqa Han Sans Neo Bold" panose="020B0500000000000000" pitchFamily="34" charset="-128"/>
                    <a:ea typeface="Spoqa Han Sans Neo Bold" panose="020B0500000000000000" pitchFamily="34" charset="-128"/>
                  </a:rPr>
                  <a:t>(Latent Semantic Analysis; LSA)</a:t>
                </a:r>
                <a:br>
                  <a:rPr lang="en-US" altLang="ko-KR" sz="3600" dirty="0">
                    <a:solidFill>
                      <a:srgbClr val="53585F"/>
                    </a:solidFill>
                    <a:latin typeface="Spoqa Han Sans Neo" panose="020B0500000000000000" pitchFamily="34" charset="-128"/>
                    <a:ea typeface="Spoqa Han Sans Neo" panose="020B0500000000000000" pitchFamily="34" charset="-128"/>
                  </a:rPr>
                </a:br>
                <a:endParaRPr lang="en-US" altLang="ko-KR" sz="3600" dirty="0">
                  <a:solidFill>
                    <a:srgbClr val="53585F"/>
                  </a:solidFill>
                  <a:latin typeface="Spoqa Han Sans Neo" panose="020B0500000000000000" pitchFamily="34" charset="-128"/>
                  <a:ea typeface="Spoqa Han Sans Neo" panose="020B0500000000000000" pitchFamily="34" charset="-128"/>
                </a:endParaRPr>
              </a:p>
              <a:p>
                <a:r>
                  <a:rPr lang="ko-KR" altLang="en-US" sz="2800" dirty="0">
                    <a:solidFill>
                      <a:srgbClr val="53585F"/>
                    </a:solidFill>
                    <a:latin typeface="Spoqa Han Sans Neo" panose="020B0500000000000000" pitchFamily="34" charset="-128"/>
                    <a:ea typeface="Spoqa Han Sans Neo" panose="020B0500000000000000" pitchFamily="34" charset="-128"/>
                  </a:rPr>
                  <a:t>기존 </a:t>
                </a:r>
                <a:r>
                  <a:rPr lang="en-US" altLang="ko-KR" sz="2800" dirty="0">
                    <a:solidFill>
                      <a:srgbClr val="53585F"/>
                    </a:solidFill>
                    <a:latin typeface="Spoqa Han Sans Neo" panose="020B0500000000000000" pitchFamily="34" charset="-128"/>
                    <a:ea typeface="Spoqa Han Sans Neo" panose="020B0500000000000000" pitchFamily="34" charset="-128"/>
                  </a:rPr>
                  <a:t>one-hot encoding</a:t>
                </a:r>
                <a:r>
                  <a:rPr lang="ko-KR" altLang="en-US" sz="2800" dirty="0">
                    <a:solidFill>
                      <a:srgbClr val="53585F"/>
                    </a:solidFill>
                    <a:latin typeface="Spoqa Han Sans Neo" panose="020B0500000000000000" pitchFamily="34" charset="-128"/>
                    <a:ea typeface="Spoqa Han Sans Neo" panose="020B0500000000000000" pitchFamily="34" charset="-128"/>
                  </a:rPr>
                  <a:t>이나 </a:t>
                </a:r>
                <a:r>
                  <a:rPr lang="en" altLang="ko-Kore-KR" sz="2800" dirty="0">
                    <a:solidFill>
                      <a:srgbClr val="53585F"/>
                    </a:solidFill>
                    <a:latin typeface="Spoqa Han Sans Neo" panose="020B0500000000000000" pitchFamily="34" charset="-128"/>
                    <a:ea typeface="Spoqa Han Sans Neo" panose="020B0500000000000000" pitchFamily="34" charset="-128"/>
                  </a:rPr>
                  <a:t>TF-IDF</a:t>
                </a:r>
                <a:r>
                  <a:rPr lang="ko-KR" altLang="en-US" sz="2800" dirty="0">
                    <a:solidFill>
                      <a:srgbClr val="53585F"/>
                    </a:solidFill>
                    <a:latin typeface="Spoqa Han Sans Neo" panose="020B0500000000000000" pitchFamily="34" charset="-128"/>
                    <a:ea typeface="Spoqa Han Sans Neo" panose="020B0500000000000000" pitchFamily="34" charset="-128"/>
                  </a:rPr>
                  <a:t>의 </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단어의 의미를 고려하지 못하는 단점</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을 해결한 방법</a:t>
                </a:r>
              </a:p>
              <a:p>
                <a:pPr marL="457200" lvl="1"/>
                <a:endParaRPr lang="en" altLang="ko-Kore-KR" sz="2800" dirty="0">
                  <a:solidFill>
                    <a:srgbClr val="53585F"/>
                  </a:solidFill>
                  <a:latin typeface="Spoqa Han Sans Neo" panose="020B0500000000000000" pitchFamily="34" charset="-128"/>
                  <a:ea typeface="Spoqa Han Sans Neo" panose="020B0500000000000000" pitchFamily="34" charset="-128"/>
                </a:endParaRPr>
              </a:p>
              <a:p>
                <a:pPr marL="742950" lvl="1" indent="-285750">
                  <a:buFont typeface="Arial" panose="020B0604020202020204" pitchFamily="34" charset="0"/>
                  <a:buChar char="•"/>
                </a:pPr>
                <a:r>
                  <a:rPr lang="en" altLang="ko-Kore-KR" sz="2800" dirty="0">
                    <a:solidFill>
                      <a:srgbClr val="53585F"/>
                    </a:solidFill>
                    <a:latin typeface="Spoqa Han Sans Neo" panose="020B0500000000000000" pitchFamily="34" charset="-128"/>
                    <a:ea typeface="Spoqa Han Sans Neo" panose="020B0500000000000000" pitchFamily="34" charset="-128"/>
                  </a:rPr>
                  <a:t>TF-IDF </a:t>
                </a:r>
                <a:r>
                  <a:rPr lang="ko-KR" altLang="en-US" sz="2800" dirty="0">
                    <a:solidFill>
                      <a:srgbClr val="53585F"/>
                    </a:solidFill>
                    <a:latin typeface="Spoqa Han Sans Neo" panose="020B0500000000000000" pitchFamily="34" charset="-128"/>
                    <a:ea typeface="Spoqa Han Sans Neo" panose="020B0500000000000000" pitchFamily="34" charset="-128"/>
                  </a:rPr>
                  <a:t>행렬에 </a:t>
                </a:r>
                <a:r>
                  <a:rPr lang="en" altLang="ko-Kore-KR" sz="2800" dirty="0">
                    <a:solidFill>
                      <a:srgbClr val="53585F"/>
                    </a:solidFill>
                    <a:latin typeface="Spoqa Han Sans Neo" panose="020B0500000000000000" pitchFamily="34" charset="-128"/>
                    <a:ea typeface="Spoqa Han Sans Neo" panose="020B0500000000000000" pitchFamily="34" charset="-128"/>
                  </a:rPr>
                  <a:t>Truncated Singular Value Decomposition(SVD)</a:t>
                </a:r>
                <a:r>
                  <a:rPr lang="ko-Kore-KR" altLang="en-US" sz="2800" dirty="0">
                    <a:solidFill>
                      <a:srgbClr val="53585F"/>
                    </a:solidFill>
                    <a:latin typeface="Spoqa Han Sans Neo" panose="020B0500000000000000" pitchFamily="34" charset="-128"/>
                    <a:ea typeface="Spoqa Han Sans Neo" panose="020B0500000000000000" pitchFamily="34" charset="-128"/>
                  </a:rPr>
                  <a:t>을</a:t>
                </a:r>
                <a:r>
                  <a:rPr lang="ko-KR" altLang="en-US" sz="2800" dirty="0">
                    <a:solidFill>
                      <a:srgbClr val="53585F"/>
                    </a:solidFill>
                    <a:latin typeface="Spoqa Han Sans Neo" panose="020B0500000000000000" pitchFamily="34" charset="-128"/>
                    <a:ea typeface="Spoqa Han Sans Neo" panose="020B0500000000000000" pitchFamily="34" charset="-128"/>
                  </a:rPr>
                  <a:t> 적용</a:t>
                </a:r>
              </a:p>
              <a:p>
                <a:pPr marL="742950" lvl="1" indent="-285750">
                  <a:buFont typeface="Arial" panose="020B0604020202020204" pitchFamily="34" charset="0"/>
                  <a:buChar char="•"/>
                </a:pPr>
                <a:r>
                  <a:rPr lang="en" altLang="ko-Kore-KR" sz="2800" dirty="0">
                    <a:solidFill>
                      <a:srgbClr val="53585F"/>
                    </a:solidFill>
                    <a:latin typeface="Spoqa Han Sans Neo" panose="020B0500000000000000" pitchFamily="34" charset="-128"/>
                    <a:ea typeface="Spoqa Han Sans Neo" panose="020B0500000000000000" pitchFamily="34" charset="-128"/>
                  </a:rPr>
                  <a:t>SVD</a:t>
                </a:r>
                <a:r>
                  <a:rPr lang="ko-KR" altLang="en-US" sz="2800" dirty="0">
                    <a:solidFill>
                      <a:srgbClr val="53585F"/>
                    </a:solidFill>
                    <a:latin typeface="Spoqa Han Sans Neo" panose="020B0500000000000000" pitchFamily="34" charset="-128"/>
                    <a:ea typeface="Spoqa Han Sans Neo" panose="020B0500000000000000" pitchFamily="34" charset="-128"/>
                  </a:rPr>
                  <a:t>의 </a:t>
                </a:r>
                <a:r>
                  <a:rPr lang="en" altLang="ko-Kore-KR" sz="2800" dirty="0">
                    <a:solidFill>
                      <a:srgbClr val="53585F"/>
                    </a:solidFill>
                    <a:latin typeface="Spoqa Han Sans Neo" panose="020B0500000000000000" pitchFamily="34" charset="-128"/>
                    <a:ea typeface="Spoqa Han Sans Neo" panose="020B0500000000000000" pitchFamily="34" charset="-128"/>
                  </a:rPr>
                  <a:t>Singular Value(</a:t>
                </a:r>
                <a14:m>
                  <m:oMath xmlns:m="http://schemas.openxmlformats.org/officeDocument/2006/math">
                    <m:r>
                      <a:rPr lang="en-US" altLang="ko-Kore-KR" sz="2800" b="0" i="1" smtClean="0">
                        <a:solidFill>
                          <a:srgbClr val="53585F"/>
                        </a:solidFill>
                        <a:latin typeface="Cambria Math" panose="02040503050406030204" pitchFamily="18" charset="0"/>
                        <a:ea typeface="Spoqa Han Sans Neo Bold" panose="020B0500000000000000" pitchFamily="34" charset="-128"/>
                      </a:rPr>
                      <m:t>∑</m:t>
                    </m:r>
                  </m:oMath>
                </a14:m>
                <a:r>
                  <a:rPr lang="en" altLang="ko-Kore-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는 </a:t>
                </a:r>
                <a14:m>
                  <m:oMath xmlns:m="http://schemas.openxmlformats.org/officeDocument/2006/math">
                    <m:r>
                      <a:rPr lang="en-US" altLang="ko-Kore-KR" sz="2800" b="0" i="1" smtClean="0">
                        <a:solidFill>
                          <a:srgbClr val="53585F"/>
                        </a:solidFill>
                        <a:latin typeface="Cambria Math" panose="02040503050406030204" pitchFamily="18" charset="0"/>
                        <a:ea typeface="Spoqa Han Sans Neo Bold" panose="020B0500000000000000" pitchFamily="34" charset="-128"/>
                      </a:rPr>
                      <m:t>𝐴</m:t>
                    </m:r>
                    <m:sSup>
                      <m:sSupPr>
                        <m:ctrlPr>
                          <a:rPr lang="en-US" altLang="ko-Kore-KR" sz="2800" b="0" i="1" smtClean="0">
                            <a:solidFill>
                              <a:srgbClr val="53585F"/>
                            </a:solidFill>
                            <a:latin typeface="Cambria Math" panose="02040503050406030204" pitchFamily="18" charset="0"/>
                            <a:ea typeface="Spoqa Han Sans Neo Bold" panose="020B0500000000000000" pitchFamily="34" charset="-128"/>
                          </a:rPr>
                        </m:ctrlPr>
                      </m:sSupPr>
                      <m:e>
                        <m:r>
                          <a:rPr lang="en-US" altLang="ko-Kore-KR" sz="2800" b="0" i="1" smtClean="0">
                            <a:solidFill>
                              <a:srgbClr val="53585F"/>
                            </a:solidFill>
                            <a:latin typeface="Cambria Math" panose="02040503050406030204" pitchFamily="18" charset="0"/>
                            <a:ea typeface="Spoqa Han Sans Neo Bold" panose="020B0500000000000000" pitchFamily="34" charset="-128"/>
                          </a:rPr>
                          <m:t>𝐴</m:t>
                        </m:r>
                      </m:e>
                      <m:sup>
                        <m:r>
                          <a:rPr lang="en-US" altLang="ko-Kore-KR" sz="2800" b="0" i="1" smtClean="0">
                            <a:solidFill>
                              <a:srgbClr val="53585F"/>
                            </a:solidFill>
                            <a:latin typeface="Cambria Math" panose="02040503050406030204" pitchFamily="18" charset="0"/>
                            <a:ea typeface="Spoqa Han Sans Neo Bold" panose="020B0500000000000000" pitchFamily="34" charset="-128"/>
                          </a:rPr>
                          <m:t>𝑇</m:t>
                        </m:r>
                      </m:sup>
                    </m:sSup>
                  </m:oMath>
                </a14:m>
                <a:r>
                  <a:rPr lang="ko-KR" altLang="en-US" sz="2800" dirty="0">
                    <a:solidFill>
                      <a:srgbClr val="53585F"/>
                    </a:solidFill>
                    <a:latin typeface="Spoqa Han Sans Neo" panose="020B0500000000000000" pitchFamily="34" charset="-128"/>
                    <a:ea typeface="Spoqa Han Sans Neo" panose="020B0500000000000000" pitchFamily="34" charset="-128"/>
                  </a:rPr>
                  <a:t>의 고유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값에 제곱근을 취한 결과</a:t>
                </a:r>
              </a:p>
              <a:p>
                <a:pPr marL="742950" lvl="1" indent="-285750">
                  <a:buFont typeface="Arial" panose="020B0604020202020204" pitchFamily="34" charset="0"/>
                  <a:buChar char="•"/>
                </a:pPr>
                <a:r>
                  <a:rPr lang="en" altLang="ko-Kore-KR" sz="2800" dirty="0">
                    <a:solidFill>
                      <a:srgbClr val="53585F"/>
                    </a:solidFill>
                    <a:latin typeface="Spoqa Han Sans Neo" panose="020B0500000000000000" pitchFamily="34" charset="-128"/>
                    <a:ea typeface="Spoqa Han Sans Neo" panose="020B0500000000000000" pitchFamily="34" charset="-128"/>
                  </a:rPr>
                  <a:t>Truncated</a:t>
                </a:r>
                <a:r>
                  <a:rPr lang="ko-KR" altLang="en-US" sz="2800" dirty="0">
                    <a:solidFill>
                      <a:srgbClr val="53585F"/>
                    </a:solidFill>
                    <a:latin typeface="Spoqa Han Sans Neo" panose="020B0500000000000000" pitchFamily="34" charset="-128"/>
                    <a:ea typeface="Spoqa Han Sans Neo" panose="020B0500000000000000" pitchFamily="34" charset="-128"/>
                  </a:rPr>
                  <a:t>는 </a:t>
                </a:r>
                <a:r>
                  <a:rPr lang="en" altLang="ko-Kore-KR" sz="2800" dirty="0">
                    <a:solidFill>
                      <a:srgbClr val="53585F"/>
                    </a:solidFill>
                    <a:latin typeface="Spoqa Han Sans Neo" panose="020B0500000000000000" pitchFamily="34" charset="-128"/>
                    <a:ea typeface="Spoqa Han Sans Neo" panose="020B0500000000000000" pitchFamily="34" charset="-128"/>
                  </a:rPr>
                  <a:t>SVD</a:t>
                </a:r>
                <a:r>
                  <a:rPr lang="ko-KR" altLang="en-US" sz="2800" dirty="0">
                    <a:solidFill>
                      <a:srgbClr val="53585F"/>
                    </a:solidFill>
                    <a:latin typeface="Spoqa Han Sans Neo" panose="020B0500000000000000" pitchFamily="34" charset="-128"/>
                    <a:ea typeface="Spoqa Han Sans Neo" panose="020B0500000000000000" pitchFamily="34" charset="-128"/>
                  </a:rPr>
                  <a:t>는 </a:t>
                </a:r>
                <a14:m>
                  <m:oMath xmlns:m="http://schemas.openxmlformats.org/officeDocument/2006/math">
                    <m:r>
                      <a:rPr lang="en-US" altLang="ko-Kore-KR" sz="2800" i="1">
                        <a:solidFill>
                          <a:srgbClr val="53585F"/>
                        </a:solidFill>
                        <a:latin typeface="Cambria Math" panose="02040503050406030204" pitchFamily="18" charset="0"/>
                        <a:ea typeface="Spoqa Han Sans Neo Bold" panose="020B0500000000000000" pitchFamily="34" charset="-128"/>
                      </a:rPr>
                      <m:t>∑ </m:t>
                    </m:r>
                  </m:oMath>
                </a14:m>
                <a:r>
                  <a:rPr lang="ko-KR" altLang="en-US" sz="2800" dirty="0">
                    <a:solidFill>
                      <a:srgbClr val="53585F"/>
                    </a:solidFill>
                    <a:latin typeface="Spoqa Han Sans Neo" panose="020B0500000000000000" pitchFamily="34" charset="-128"/>
                    <a:ea typeface="Spoqa Han Sans Neo" panose="020B0500000000000000" pitchFamily="34" charset="-128"/>
                  </a:rPr>
                  <a:t>행렬의 대각 원소 가운데 상위 </a:t>
                </a:r>
                <a:r>
                  <a:rPr lang="en" altLang="ko-Kore-KR" sz="2800" dirty="0">
                    <a:solidFill>
                      <a:srgbClr val="53585F"/>
                    </a:solidFill>
                    <a:latin typeface="Spoqa Han Sans Neo" panose="020B0500000000000000" pitchFamily="34" charset="-128"/>
                    <a:ea typeface="Spoqa Han Sans Neo" panose="020B0500000000000000" pitchFamily="34" charset="-128"/>
                  </a:rPr>
                  <a:t>t</a:t>
                </a:r>
                <a:r>
                  <a:rPr lang="ko-KR" altLang="en-US" sz="2800" dirty="0">
                    <a:solidFill>
                      <a:srgbClr val="53585F"/>
                    </a:solidFill>
                    <a:latin typeface="Spoqa Han Sans Neo" panose="020B0500000000000000" pitchFamily="34" charset="-128"/>
                    <a:ea typeface="Spoqa Han Sans Neo" panose="020B0500000000000000" pitchFamily="34" charset="-128"/>
                  </a:rPr>
                  <a:t>개만 골라낸 형태</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742950" lvl="1" indent="-285750">
                  <a:buFont typeface="Arial" panose="020B0604020202020204" pitchFamily="34" charset="0"/>
                  <a:buChar char="•"/>
                </a:pPr>
                <a14:m>
                  <m:oMath xmlns:m="http://schemas.openxmlformats.org/officeDocument/2006/math">
                    <m:r>
                      <a:rPr lang="en-US" altLang="ko-Kore-KR" sz="2800" b="0" i="1" smtClean="0">
                        <a:solidFill>
                          <a:srgbClr val="53585F"/>
                        </a:solidFill>
                        <a:latin typeface="Cambria Math" panose="02040503050406030204" pitchFamily="18" charset="0"/>
                        <a:ea typeface="Spoqa Han Sans Neo Bold" panose="020B0500000000000000" pitchFamily="34" charset="-128"/>
                      </a:rPr>
                      <m:t>𝐴</m:t>
                    </m:r>
                    <m:r>
                      <a:rPr lang="en-US" altLang="ko-Kore-KR" sz="2800" b="0" i="1" smtClean="0">
                        <a:solidFill>
                          <a:srgbClr val="53585F"/>
                        </a:solidFill>
                        <a:latin typeface="Cambria Math" panose="02040503050406030204" pitchFamily="18" charset="0"/>
                        <a:ea typeface="Spoqa Han Sans Neo Bold" panose="020B0500000000000000" pitchFamily="34" charset="-128"/>
                      </a:rPr>
                      <m:t>=</m:t>
                    </m:r>
                    <m:r>
                      <a:rPr lang="en-US" altLang="ko-Kore-KR" sz="2800" b="0" i="1" smtClean="0">
                        <a:solidFill>
                          <a:srgbClr val="53585F"/>
                        </a:solidFill>
                        <a:latin typeface="Cambria Math" panose="02040503050406030204" pitchFamily="18" charset="0"/>
                        <a:ea typeface="Spoqa Han Sans Neo Bold" panose="020B0500000000000000" pitchFamily="34" charset="-128"/>
                      </a:rPr>
                      <m:t>𝑈</m:t>
                    </m:r>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Σ</m:t>
                    </m:r>
                    <m:sSup>
                      <m:sSupPr>
                        <m:ctrlPr>
                          <a:rPr lang="en-US" altLang="ko-Kore-KR" sz="2800" b="0" i="1" smtClean="0">
                            <a:solidFill>
                              <a:srgbClr val="53585F"/>
                            </a:solidFill>
                            <a:latin typeface="Cambria Math" panose="02040503050406030204" pitchFamily="18" charset="0"/>
                            <a:ea typeface="Spoqa Han Sans Neo Bold" panose="020B0500000000000000" pitchFamily="34" charset="-128"/>
                          </a:rPr>
                        </m:ctrlPr>
                      </m:sSupPr>
                      <m:e>
                        <m:r>
                          <a:rPr lang="en-US" altLang="ko-Kore-KR" sz="2800" b="0" i="1" smtClean="0">
                            <a:solidFill>
                              <a:srgbClr val="53585F"/>
                            </a:solidFill>
                            <a:latin typeface="Cambria Math" panose="02040503050406030204" pitchFamily="18" charset="0"/>
                            <a:ea typeface="Spoqa Han Sans Neo Bold" panose="020B0500000000000000" pitchFamily="34" charset="-128"/>
                          </a:rPr>
                          <m:t>𝑉</m:t>
                        </m:r>
                      </m:e>
                      <m:sup>
                        <m:r>
                          <a:rPr lang="en-US" altLang="ko-Kore-KR" sz="2800" b="0" i="1" smtClean="0">
                            <a:solidFill>
                              <a:srgbClr val="53585F"/>
                            </a:solidFill>
                            <a:latin typeface="Cambria Math" panose="02040503050406030204" pitchFamily="18" charset="0"/>
                            <a:ea typeface="Spoqa Han Sans Neo Bold" panose="020B0500000000000000" pitchFamily="34" charset="-128"/>
                          </a:rPr>
                          <m:t>𝑇</m:t>
                        </m:r>
                      </m:sup>
                    </m:sSup>
                  </m:oMath>
                </a14:m>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457200" lvl="1"/>
                <a:endParaRPr lang="en-US" altLang="ko-KR" sz="2800" b="0" i="0" dirty="0">
                  <a:solidFill>
                    <a:srgbClr val="53585F"/>
                  </a:solidFill>
                  <a:effectLst/>
                  <a:latin typeface="Spoqa Han Sans Neo" panose="020B0500000000000000" pitchFamily="34" charset="-128"/>
                  <a:ea typeface="Spoqa Han Sans Neo" panose="020B0500000000000000" pitchFamily="34" charset="-128"/>
                </a:endParaRPr>
              </a:p>
              <a:p>
                <a:pPr marL="285808" indent="-28575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장점 </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단어의 잠재적인 의미를 고려</a:t>
                </a:r>
              </a:p>
              <a:p>
                <a:pPr marL="285808" indent="-28575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단점 </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새로운 정보에 대한 업데이트가 어렵고 단어</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문서 간의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en-US" altLang="ko-KR" sz="2800" dirty="0">
                    <a:solidFill>
                      <a:srgbClr val="53585F"/>
                    </a:solidFill>
                    <a:latin typeface="Spoqa Han Sans Neo" panose="020B0500000000000000" pitchFamily="34" charset="-128"/>
                    <a:ea typeface="Spoqa Han Sans Neo" panose="020B0500000000000000" pitchFamily="34" charset="-128"/>
                  </a:rPr>
                  <a:t>similarity</a:t>
                </a:r>
                <a:r>
                  <a:rPr lang="ko-KR" altLang="en-US" sz="2800" dirty="0">
                    <a:solidFill>
                      <a:srgbClr val="53585F"/>
                    </a:solidFill>
                    <a:latin typeface="Spoqa Han Sans Neo" panose="020B0500000000000000" pitchFamily="34" charset="-128"/>
                    <a:ea typeface="Spoqa Han Sans Neo" panose="020B0500000000000000" pitchFamily="34" charset="-128"/>
                  </a:rPr>
                  <a:t>을 계산하기 어려움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차원이 축소되어서 단어 간의 의미 파악이 힘듦</a:t>
                </a:r>
                <a:r>
                  <a:rPr lang="en-US" altLang="ko-KR" sz="2800" dirty="0">
                    <a:solidFill>
                      <a:srgbClr val="53585F"/>
                    </a:solidFill>
                    <a:latin typeface="Spoqa Han Sans Neo" panose="020B0500000000000000" pitchFamily="34" charset="-128"/>
                    <a:ea typeface="Spoqa Han Sans Neo" panose="020B0500000000000000" pitchFamily="34" charset="-128"/>
                  </a:rPr>
                  <a:t>)</a:t>
                </a:r>
              </a:p>
            </p:txBody>
          </p:sp>
        </mc:Choice>
        <mc:Fallback xmlns="">
          <p:sp>
            <p:nvSpPr>
              <p:cNvPr id="3" name="직사각형 2">
                <a:extLst>
                  <a:ext uri="{FF2B5EF4-FFF2-40B4-BE49-F238E27FC236}">
                    <a16:creationId xmlns:a16="http://schemas.microsoft.com/office/drawing/2014/main" id="{CA31135F-E644-0E4D-8A7F-4890459BD0B5}"/>
                  </a:ext>
                </a:extLst>
              </p:cNvPr>
              <p:cNvSpPr>
                <a:spLocks noRot="1" noChangeAspect="1" noMove="1" noResize="1" noEditPoints="1" noAdjustHandles="1" noChangeArrowheads="1" noChangeShapeType="1" noTextEdit="1"/>
              </p:cNvSpPr>
              <p:nvPr/>
            </p:nvSpPr>
            <p:spPr>
              <a:xfrm>
                <a:off x="1968285" y="3703290"/>
                <a:ext cx="12014720" cy="6309420"/>
              </a:xfrm>
              <a:prstGeom prst="rect">
                <a:avLst/>
              </a:prstGeom>
              <a:blipFill>
                <a:blip r:embed="rId4"/>
                <a:stretch>
                  <a:fillRect l="-1267" t="-1205" r="-528" b="-1807"/>
                </a:stretch>
              </a:blipFill>
            </p:spPr>
            <p:txBody>
              <a:bodyPr/>
              <a:lstStyle/>
              <a:p>
                <a:r>
                  <a:rPr lang="ko-Kore-KR" altLang="en-US">
                    <a:noFill/>
                  </a:rPr>
                  <a:t> </a:t>
                </a:r>
              </a:p>
            </p:txBody>
          </p:sp>
        </mc:Fallback>
      </mc:AlternateContent>
      <p:pic>
        <p:nvPicPr>
          <p:cNvPr id="4" name="그림 3">
            <a:extLst>
              <a:ext uri="{FF2B5EF4-FFF2-40B4-BE49-F238E27FC236}">
                <a16:creationId xmlns:a16="http://schemas.microsoft.com/office/drawing/2014/main" id="{E8B1D043-757D-FB4B-88D5-DF2D51E16161}"/>
              </a:ext>
            </a:extLst>
          </p:cNvPr>
          <p:cNvPicPr>
            <a:picLocks noChangeAspect="1"/>
          </p:cNvPicPr>
          <p:nvPr/>
        </p:nvPicPr>
        <p:blipFill>
          <a:blip r:embed="rId5"/>
          <a:stretch>
            <a:fillRect/>
          </a:stretch>
        </p:blipFill>
        <p:spPr>
          <a:xfrm>
            <a:off x="11896096" y="8627020"/>
            <a:ext cx="7935211" cy="4889654"/>
          </a:xfrm>
          <a:prstGeom prst="rect">
            <a:avLst/>
          </a:prstGeom>
        </p:spPr>
      </p:pic>
      <p:sp>
        <p:nvSpPr>
          <p:cNvPr id="5" name="직사각형 4">
            <a:extLst>
              <a:ext uri="{FF2B5EF4-FFF2-40B4-BE49-F238E27FC236}">
                <a16:creationId xmlns:a16="http://schemas.microsoft.com/office/drawing/2014/main" id="{D98D59C3-241C-B549-AB5E-0988808DA4BC}"/>
              </a:ext>
            </a:extLst>
          </p:cNvPr>
          <p:cNvSpPr/>
          <p:nvPr/>
        </p:nvSpPr>
        <p:spPr>
          <a:xfrm>
            <a:off x="14503574" y="7515011"/>
            <a:ext cx="8481040" cy="369332"/>
          </a:xfrm>
          <a:prstGeom prst="rect">
            <a:avLst/>
          </a:prstGeom>
        </p:spPr>
        <p:txBody>
          <a:bodyPr wrap="none">
            <a:spAutoFit/>
          </a:bodyPr>
          <a:lstStyle/>
          <a:p>
            <a:r>
              <a:rPr lang="ko-Kore-KR" altLang="en-US" dirty="0">
                <a:solidFill>
                  <a:srgbClr val="53585F"/>
                </a:solidFill>
              </a:rPr>
              <a:t>https://ratsgo.github.io/from%20frequency%20to%20semantics/2017/04/06/pcasvdlsa/</a:t>
            </a:r>
          </a:p>
        </p:txBody>
      </p:sp>
      <p:pic>
        <p:nvPicPr>
          <p:cNvPr id="72710" name="Picture 6">
            <a:extLst>
              <a:ext uri="{FF2B5EF4-FFF2-40B4-BE49-F238E27FC236}">
                <a16:creationId xmlns:a16="http://schemas.microsoft.com/office/drawing/2014/main" id="{CC0B0A75-0A54-A94D-9B4A-6591350D0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41689" y="4858773"/>
            <a:ext cx="8604810" cy="265222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7A8F2FE2-E282-F94D-A30B-3A6992BEDD97}"/>
              </a:ext>
            </a:extLst>
          </p:cNvPr>
          <p:cNvSpPr/>
          <p:nvPr/>
        </p:nvSpPr>
        <p:spPr>
          <a:xfrm>
            <a:off x="2077638" y="12301496"/>
            <a:ext cx="9753627" cy="646331"/>
          </a:xfrm>
          <a:prstGeom prst="rect">
            <a:avLst/>
          </a:prstGeom>
        </p:spPr>
        <p:txBody>
          <a:bodyPr wrap="squar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Deerwester</a:t>
            </a:r>
            <a:r>
              <a:rPr lang="en" altLang="ko-Kore-KR" dirty="0">
                <a:solidFill>
                  <a:srgbClr val="53585F"/>
                </a:solidFill>
                <a:latin typeface="Spoqa Han Sans Neo" panose="020B0500000000000000" pitchFamily="34" charset="-128"/>
                <a:ea typeface="Spoqa Han Sans Neo" panose="020B0500000000000000" pitchFamily="34" charset="-128"/>
              </a:rPr>
              <a:t>, Scott, et al. "Indexing by latent semantic analysis." </a:t>
            </a:r>
            <a:r>
              <a:rPr lang="en" altLang="ko-Kore-KR" i="1" dirty="0">
                <a:solidFill>
                  <a:srgbClr val="53585F"/>
                </a:solidFill>
                <a:latin typeface="Spoqa Han Sans Neo Bold" panose="020B0500000000000000" pitchFamily="34" charset="-128"/>
                <a:ea typeface="Spoqa Han Sans Neo Bold" panose="020B0500000000000000" pitchFamily="34" charset="-128"/>
              </a:rPr>
              <a:t>Journal of the American society for information science</a:t>
            </a:r>
            <a:r>
              <a:rPr lang="en" altLang="ko-Kore-KR" dirty="0">
                <a:solidFill>
                  <a:srgbClr val="53585F"/>
                </a:solidFill>
                <a:latin typeface="Spoqa Han Sans Neo" panose="020B0500000000000000" pitchFamily="34" charset="-128"/>
                <a:ea typeface="Spoqa Han Sans Neo" panose="020B0500000000000000" pitchFamily="34" charset="-128"/>
              </a:rPr>
              <a:t> 41.6 (1990): 391-407.</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19060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Bag of words </a:t>
            </a:r>
            <a:r>
              <a:rPr lang="ko-Kore-KR" altLang="en-US" b="1" dirty="0"/>
              <a:t>기반</a:t>
            </a:r>
            <a:r>
              <a:rPr lang="en-US" altLang="ko-Kore-KR" b="1" dirty="0"/>
              <a:t>: PMI(pointwise mutual information)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CA31135F-E644-0E4D-8A7F-4890459BD0B5}"/>
                  </a:ext>
                </a:extLst>
              </p:cNvPr>
              <p:cNvSpPr/>
              <p:nvPr/>
            </p:nvSpPr>
            <p:spPr>
              <a:xfrm>
                <a:off x="1968284" y="3451924"/>
                <a:ext cx="19870989" cy="6349880"/>
              </a:xfrm>
              <a:prstGeom prst="rect">
                <a:avLst/>
              </a:prstGeom>
            </p:spPr>
            <p:txBody>
              <a:bodyPr wrap="square">
                <a:spAutoFit/>
              </a:bodyPr>
              <a:lstStyle/>
              <a:p>
                <a:r>
                  <a:rPr lang="en-US" altLang="ko-KR" sz="3600" b="1" dirty="0">
                    <a:solidFill>
                      <a:srgbClr val="53585F"/>
                    </a:solidFill>
                    <a:latin typeface="Spoqa Han Sans Neo Bold" panose="020B0500000000000000" pitchFamily="34" charset="-128"/>
                    <a:ea typeface="Spoqa Han Sans Neo Bold" panose="020B0500000000000000" pitchFamily="34" charset="-128"/>
                  </a:rPr>
                  <a:t>Pointwise mutual information(PMI)</a:t>
                </a:r>
              </a:p>
              <a:p>
                <a:endParaRPr lang="en-US" altLang="ko-KR" sz="3600" dirty="0">
                  <a:solidFill>
                    <a:srgbClr val="53585F"/>
                  </a:solidFill>
                  <a:latin typeface="Spoqa Han Sans Neo" panose="020B0500000000000000" pitchFamily="34" charset="-128"/>
                  <a:ea typeface="Spoqa Han Sans Neo" panose="020B0500000000000000" pitchFamily="34" charset="-128"/>
                </a:endParaRPr>
              </a:p>
              <a:p>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정보</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이론의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PMI</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응용하여</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각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word</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간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semantic representation</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알아낼 수 있다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TF-IDF</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같이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sparse vector representation</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방법 중 하나</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3200" dirty="0">
                    <a:solidFill>
                      <a:srgbClr val="53585F"/>
                    </a:solidFill>
                    <a:latin typeface="Spoqa Han Sans Neo" panose="020B0500000000000000" pitchFamily="34" charset="-128"/>
                    <a:ea typeface="Spoqa Han Sans Neo" panose="020B0500000000000000" pitchFamily="34" charset="-128"/>
                  </a:rPr>
                  <a:t> </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lang="en-US" altLang="ko-KR" sz="3200" b="0" i="1" smtClean="0">
                          <a:solidFill>
                            <a:srgbClr val="53585F"/>
                          </a:solidFill>
                          <a:latin typeface="Cambria Math" panose="02040503050406030204" pitchFamily="18" charset="0"/>
                          <a:ea typeface="Spoqa Han Sans Neo Bold" panose="020B0500000000000000" pitchFamily="34" charset="-128"/>
                        </a:rPr>
                        <m:t>𝑃𝑀𝐼</m:t>
                      </m:r>
                      <m:d>
                        <m:dPr>
                          <m:ctrlPr>
                            <a:rPr lang="en-US" altLang="ko-KR" sz="3200" i="1" smtClean="0">
                              <a:solidFill>
                                <a:srgbClr val="53585F"/>
                              </a:solidFill>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latin typeface="Cambria Math" panose="02040503050406030204" pitchFamily="18" charset="0"/>
                              <a:ea typeface="Spoqa Han Sans Neo Bold" panose="020B0500000000000000" pitchFamily="34" charset="-128"/>
                            </a:rPr>
                            <m:t>𝑎</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𝑏</m:t>
                          </m:r>
                        </m:e>
                      </m:d>
                      <m:r>
                        <a:rPr lang="en-US" altLang="ko-KR" sz="3200" b="0" i="1" smtClean="0">
                          <a:solidFill>
                            <a:srgbClr val="53585F"/>
                          </a:solidFill>
                          <a:latin typeface="Cambria Math" panose="02040503050406030204" pitchFamily="18" charset="0"/>
                          <a:ea typeface="Spoqa Han Sans Neo Bold" panose="020B0500000000000000" pitchFamily="34" charset="-128"/>
                        </a:rPr>
                        <m:t>=</m:t>
                      </m:r>
                      <m:func>
                        <m:funcPr>
                          <m:ctrlPr>
                            <a:rPr lang="en-US" altLang="ko-KR" sz="3200" i="1" smtClean="0">
                              <a:solidFill>
                                <a:srgbClr val="53585F"/>
                              </a:solidFill>
                              <a:latin typeface="Cambria Math" panose="02040503050406030204" pitchFamily="18" charset="0"/>
                              <a:ea typeface="Spoqa Han Sans Neo Bold" panose="020B0500000000000000" pitchFamily="34" charset="-128"/>
                            </a:rPr>
                          </m:ctrlPr>
                        </m:funcPr>
                        <m:fName>
                          <m:r>
                            <m:rPr>
                              <m:sty m:val="p"/>
                            </m:rPr>
                            <a:rPr lang="en-US" altLang="ko-KR" sz="3200" b="0" i="0" smtClean="0">
                              <a:solidFill>
                                <a:srgbClr val="53585F"/>
                              </a:solidFill>
                              <a:latin typeface="Cambria Math" panose="02040503050406030204" pitchFamily="18" charset="0"/>
                              <a:ea typeface="Spoqa Han Sans Neo" panose="020B0500000000000000" pitchFamily="34" charset="-128"/>
                            </a:rPr>
                            <m:t>log</m:t>
                          </m:r>
                        </m:fName>
                        <m:e>
                          <m:r>
                            <a:rPr lang="en-US" altLang="ko-KR" sz="3200" b="0" i="1" smtClean="0">
                              <a:solidFill>
                                <a:srgbClr val="53585F"/>
                              </a:solidFill>
                              <a:latin typeface="Cambria Math" panose="02040503050406030204" pitchFamily="18" charset="0"/>
                              <a:ea typeface="Spoqa Han Sans Neo Bold" panose="020B0500000000000000" pitchFamily="34" charset="-128"/>
                            </a:rPr>
                            <m:t>(</m:t>
                          </m:r>
                          <m:f>
                            <m:fPr>
                              <m:ctrlPr>
                                <a:rPr lang="en-US" altLang="ko-KR" sz="3200" i="1" smtClean="0">
                                  <a:solidFill>
                                    <a:srgbClr val="53585F"/>
                                  </a:solidFill>
                                  <a:latin typeface="Cambria Math" panose="02040503050406030204" pitchFamily="18" charset="0"/>
                                  <a:ea typeface="Spoqa Han Sans Neo Bold" panose="020B0500000000000000" pitchFamily="34" charset="-128"/>
                                </a:rPr>
                              </m:ctrlPr>
                            </m:fPr>
                            <m:num>
                              <m:r>
                                <a:rPr lang="en-US" altLang="ko-KR" sz="3200" b="0" i="1" smtClean="0">
                                  <a:solidFill>
                                    <a:srgbClr val="53585F"/>
                                  </a:solidFill>
                                  <a:latin typeface="Cambria Math" panose="02040503050406030204" pitchFamily="18" charset="0"/>
                                  <a:ea typeface="Spoqa Han Sans Neo Bold" panose="020B0500000000000000" pitchFamily="34" charset="-128"/>
                                </a:rPr>
                                <m:t>𝑃</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𝑎</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𝑏</m:t>
                              </m:r>
                              <m:r>
                                <a:rPr lang="en-US" altLang="ko-KR" sz="3200" b="0" i="1" smtClean="0">
                                  <a:solidFill>
                                    <a:srgbClr val="53585F"/>
                                  </a:solidFill>
                                  <a:latin typeface="Cambria Math" panose="02040503050406030204" pitchFamily="18" charset="0"/>
                                  <a:ea typeface="Spoqa Han Sans Neo Bold" panose="020B0500000000000000" pitchFamily="34" charset="-128"/>
                                </a:rPr>
                                <m:t>)</m:t>
                              </m:r>
                            </m:num>
                            <m:den>
                              <m:r>
                                <a:rPr lang="en-US" altLang="ko-KR" sz="3200" b="0" i="1" smtClean="0">
                                  <a:solidFill>
                                    <a:srgbClr val="53585F"/>
                                  </a:solidFill>
                                  <a:latin typeface="Cambria Math" panose="02040503050406030204" pitchFamily="18" charset="0"/>
                                  <a:ea typeface="Spoqa Han Sans Neo Bold" panose="020B0500000000000000" pitchFamily="34" charset="-128"/>
                                </a:rPr>
                                <m:t>𝑃</m:t>
                              </m:r>
                              <m:d>
                                <m:dPr>
                                  <m:ctrlPr>
                                    <a:rPr lang="en-US" altLang="ko-KR" sz="3200" i="1" smtClean="0">
                                      <a:solidFill>
                                        <a:srgbClr val="53585F"/>
                                      </a:solidFill>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latin typeface="Cambria Math" panose="02040503050406030204" pitchFamily="18" charset="0"/>
                                      <a:ea typeface="Spoqa Han Sans Neo Bold" panose="020B0500000000000000" pitchFamily="34" charset="-128"/>
                                    </a:rPr>
                                    <m:t>𝑎</m:t>
                                  </m:r>
                                </m:e>
                              </m:d>
                              <m:r>
                                <a:rPr lang="en-US" altLang="ko-KR" sz="3200" b="0" i="1" smtClean="0">
                                  <a:solidFill>
                                    <a:srgbClr val="53585F"/>
                                  </a:solidFill>
                                  <a:latin typeface="Cambria Math" panose="02040503050406030204" pitchFamily="18" charset="0"/>
                                  <a:ea typeface="Spoqa Han Sans Neo Bold" panose="020B0500000000000000" pitchFamily="34" charset="-128"/>
                                </a:rPr>
                                <m:t>𝑃</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𝑏</m:t>
                              </m:r>
                              <m:r>
                                <a:rPr lang="en-US" altLang="ko-KR" sz="3200" b="0" i="1" smtClean="0">
                                  <a:solidFill>
                                    <a:srgbClr val="53585F"/>
                                  </a:solidFill>
                                  <a:latin typeface="Cambria Math" panose="02040503050406030204" pitchFamily="18" charset="0"/>
                                  <a:ea typeface="Spoqa Han Sans Neo Bold" panose="020B0500000000000000" pitchFamily="34" charset="-128"/>
                                </a:rPr>
                                <m:t>)</m:t>
                              </m:r>
                            </m:den>
                          </m:f>
                          <m:r>
                            <a:rPr lang="en-US" altLang="ko-KR" sz="3200" b="0" i="1" smtClean="0">
                              <a:solidFill>
                                <a:srgbClr val="53585F"/>
                              </a:solidFill>
                              <a:latin typeface="Cambria Math" panose="02040503050406030204" pitchFamily="18" charset="0"/>
                              <a:ea typeface="Spoqa Han Sans Neo Bold" panose="020B0500000000000000" pitchFamily="34" charset="-128"/>
                            </a:rPr>
                            <m:t>)</m:t>
                          </m:r>
                        </m:e>
                      </m:func>
                    </m:oMath>
                  </m:oMathPara>
                </a14:m>
                <a:endParaRPr lang="en-US" altLang="ko-KR" sz="3600" i="1" dirty="0">
                  <a:solidFill>
                    <a:srgbClr val="53585F"/>
                  </a:solidFill>
                  <a:latin typeface="Spoqa Han Sans Neo Bold" panose="020B0500000000000000" pitchFamily="34" charset="-128"/>
                  <a:ea typeface="Spoqa Han Sans Neo Bold" panose="020B0500000000000000" pitchFamily="34" charset="-128"/>
                </a:endParaRPr>
              </a:p>
              <a:p>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값이 클수록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correlated(</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함께 많이 등장</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되었다는 의미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à"/>
                </a:pP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lang="en-US" altLang="ko-KR" sz="32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3" name="직사각형 2">
                <a:extLst>
                  <a:ext uri="{FF2B5EF4-FFF2-40B4-BE49-F238E27FC236}">
                    <a16:creationId xmlns:a16="http://schemas.microsoft.com/office/drawing/2014/main" id="{CA31135F-E644-0E4D-8A7F-4890459BD0B5}"/>
                  </a:ext>
                </a:extLst>
              </p:cNvPr>
              <p:cNvSpPr>
                <a:spLocks noRot="1" noChangeAspect="1" noMove="1" noResize="1" noEditPoints="1" noAdjustHandles="1" noChangeArrowheads="1" noChangeShapeType="1" noTextEdit="1"/>
              </p:cNvSpPr>
              <p:nvPr/>
            </p:nvSpPr>
            <p:spPr>
              <a:xfrm>
                <a:off x="1968284" y="3451924"/>
                <a:ext cx="19870989" cy="6349880"/>
              </a:xfrm>
              <a:prstGeom prst="rect">
                <a:avLst/>
              </a:prstGeom>
              <a:blipFill>
                <a:blip r:embed="rId4"/>
                <a:stretch>
                  <a:fillRect l="-958" t="-1397"/>
                </a:stretch>
              </a:blipFill>
            </p:spPr>
            <p:txBody>
              <a:bodyPr/>
              <a:lstStyle/>
              <a:p>
                <a:r>
                  <a:rPr lang="ko-Kore-KR" altLang="en-US">
                    <a:noFill/>
                  </a:rPr>
                  <a:t> </a:t>
                </a:r>
              </a:p>
            </p:txBody>
          </p:sp>
        </mc:Fallback>
      </mc:AlternateContent>
      <p:sp>
        <p:nvSpPr>
          <p:cNvPr id="6" name="직사각형 5">
            <a:extLst>
              <a:ext uri="{FF2B5EF4-FFF2-40B4-BE49-F238E27FC236}">
                <a16:creationId xmlns:a16="http://schemas.microsoft.com/office/drawing/2014/main" id="{7A8F2FE2-E282-F94D-A30B-3A6992BEDD97}"/>
              </a:ext>
            </a:extLst>
          </p:cNvPr>
          <p:cNvSpPr/>
          <p:nvPr/>
        </p:nvSpPr>
        <p:spPr>
          <a:xfrm>
            <a:off x="2077638" y="12301496"/>
            <a:ext cx="9753627" cy="646331"/>
          </a:xfrm>
          <a:prstGeom prst="rect">
            <a:avLst/>
          </a:prstGeom>
        </p:spPr>
        <p:txBody>
          <a:bodyPr wrap="squar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Deerwester</a:t>
            </a:r>
            <a:r>
              <a:rPr lang="en" altLang="ko-Kore-KR" dirty="0">
                <a:solidFill>
                  <a:srgbClr val="53585F"/>
                </a:solidFill>
                <a:latin typeface="Spoqa Han Sans Neo" panose="020B0500000000000000" pitchFamily="34" charset="-128"/>
                <a:ea typeface="Spoqa Han Sans Neo" panose="020B0500000000000000" pitchFamily="34" charset="-128"/>
              </a:rPr>
              <a:t>, Scott, et al. "Indexing by latent semantic analysis." </a:t>
            </a:r>
            <a:r>
              <a:rPr lang="en" altLang="ko-Kore-KR" i="1" dirty="0">
                <a:solidFill>
                  <a:srgbClr val="53585F"/>
                </a:solidFill>
                <a:latin typeface="Spoqa Han Sans Neo Bold" panose="020B0500000000000000" pitchFamily="34" charset="-128"/>
                <a:ea typeface="Spoqa Han Sans Neo Bold" panose="020B0500000000000000" pitchFamily="34" charset="-128"/>
              </a:rPr>
              <a:t>Journal of the American society for information science</a:t>
            </a:r>
            <a:r>
              <a:rPr lang="en" altLang="ko-Kore-KR" dirty="0">
                <a:solidFill>
                  <a:srgbClr val="53585F"/>
                </a:solidFill>
                <a:latin typeface="Spoqa Han Sans Neo" panose="020B0500000000000000" pitchFamily="34" charset="-128"/>
                <a:ea typeface="Spoqa Han Sans Neo" panose="020B0500000000000000" pitchFamily="34" charset="-128"/>
              </a:rPr>
              <a:t> 41.6 (1990): 391-407.</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840769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신경망 이용</a:t>
            </a:r>
            <a:r>
              <a:rPr lang="en-US" altLang="ko-Kore-KR" b="1" dirty="0"/>
              <a:t>: </a:t>
            </a:r>
            <a:r>
              <a:rPr lang="en" altLang="ko-Kore-KR" sz="3000" b="1" dirty="0">
                <a:sym typeface="SpoqaHanSans-Bold"/>
              </a:rPr>
              <a:t>Word2Vec</a:t>
            </a:r>
            <a:endParaRPr lang="en" altLang="ko-Kore-KR" sz="3000" dirty="0">
              <a:sym typeface="SpoqaHanSans-Bold"/>
            </a:endParaRP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
        <p:nvSpPr>
          <p:cNvPr id="3" name="직사각형 2">
            <a:extLst>
              <a:ext uri="{FF2B5EF4-FFF2-40B4-BE49-F238E27FC236}">
                <a16:creationId xmlns:a16="http://schemas.microsoft.com/office/drawing/2014/main" id="{CA31135F-E644-0E4D-8A7F-4890459BD0B5}"/>
              </a:ext>
            </a:extLst>
          </p:cNvPr>
          <p:cNvSpPr/>
          <p:nvPr/>
        </p:nvSpPr>
        <p:spPr>
          <a:xfrm>
            <a:off x="1657146" y="3510082"/>
            <a:ext cx="14142835" cy="9140964"/>
          </a:xfrm>
          <a:prstGeom prst="rect">
            <a:avLst/>
          </a:prstGeom>
        </p:spPr>
        <p:txBody>
          <a:bodyPr wrap="square">
            <a:spAutoFit/>
          </a:bodyPr>
          <a:lstStyle/>
          <a:p>
            <a:r>
              <a:rPr lang="ko-KR" altLang="en-US" sz="2800" dirty="0">
                <a:solidFill>
                  <a:srgbClr val="53585F"/>
                </a:solidFill>
                <a:latin typeface="Spoqa Han Sans Neo" panose="020B0500000000000000" pitchFamily="34" charset="-128"/>
                <a:ea typeface="Spoqa Han Sans Neo" panose="020B0500000000000000" pitchFamily="34" charset="-128"/>
              </a:rPr>
              <a:t>단어의 의미를 고려하지 못하는 단점을 해결</a:t>
            </a:r>
            <a:r>
              <a:rPr lang="en-US" altLang="ko-KR" sz="2800" dirty="0">
                <a:solidFill>
                  <a:srgbClr val="53585F"/>
                </a:solidFill>
                <a:latin typeface="Spoqa Han Sans Neo" panose="020B0500000000000000" pitchFamily="34" charset="-128"/>
                <a:ea typeface="Spoqa Han Sans Neo" panose="020B0500000000000000" pitchFamily="34" charset="-128"/>
              </a:rPr>
              <a:t>!</a:t>
            </a:r>
          </a:p>
          <a:p>
            <a:r>
              <a:rPr lang="ko-KR" altLang="en-US" sz="2800" dirty="0">
                <a:solidFill>
                  <a:srgbClr val="53585F"/>
                </a:solidFill>
                <a:latin typeface="Spoqa Han Sans Neo" panose="020B0500000000000000" pitchFamily="34" charset="-128"/>
                <a:ea typeface="Spoqa Han Sans Neo" panose="020B0500000000000000" pitchFamily="34" charset="-128"/>
              </a:rPr>
              <a:t>중심 단어와 주변 단어 간의 관계를 통해서</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학습 가능한 모델로</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rPr>
              <a:t>embedding</a:t>
            </a:r>
            <a:r>
              <a:rPr lang="ko-KR" altLang="en-US" sz="2800" dirty="0">
                <a:solidFill>
                  <a:srgbClr val="53585F"/>
                </a:solidFill>
                <a:latin typeface="Spoqa Han Sans Neo" panose="020B0500000000000000" pitchFamily="34" charset="-128"/>
                <a:ea typeface="Spoqa Han Sans Neo" panose="020B0500000000000000" pitchFamily="34" charset="-128"/>
              </a:rPr>
              <a:t> 하는 방법</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학습 하기 때문에</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dynamic</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하게 그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값이 변할 수 있다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457200" lvl="1"/>
            <a:endParaRPr lang="en" altLang="ko-Kore-KR" sz="2800" dirty="0">
              <a:solidFill>
                <a:srgbClr val="53585F"/>
              </a:solidFill>
              <a:latin typeface="Spoqa Han Sans Neo" panose="020B0500000000000000" pitchFamily="34" charset="-128"/>
              <a:ea typeface="Spoqa Han Sans Neo" panose="020B0500000000000000" pitchFamily="34" charset="-128"/>
            </a:endParaRPr>
          </a:p>
          <a:p>
            <a:pPr marL="742950" lvl="1" indent="-285750">
              <a:buFont typeface="Arial" panose="020B0604020202020204" pitchFamily="34" charset="0"/>
              <a:buChar char="•"/>
            </a:pPr>
            <a:r>
              <a:rPr lang="en" altLang="ko-Kore-KR" sz="2800" dirty="0">
                <a:solidFill>
                  <a:srgbClr val="53585F"/>
                </a:solidFill>
                <a:latin typeface="Spoqa Han Sans Neo" panose="020B0500000000000000" pitchFamily="34" charset="-128"/>
                <a:ea typeface="Spoqa Han Sans Neo" panose="020B0500000000000000" pitchFamily="34" charset="-128"/>
              </a:rPr>
              <a:t>CBOW(continuous bag of words): </a:t>
            </a:r>
            <a:r>
              <a:rPr lang="ko-KR" altLang="en-US" sz="2800" dirty="0">
                <a:solidFill>
                  <a:srgbClr val="53585F"/>
                </a:solidFill>
                <a:latin typeface="Spoqa Han Sans Neo" panose="020B0500000000000000" pitchFamily="34" charset="-128"/>
                <a:ea typeface="Spoqa Han Sans Neo" panose="020B0500000000000000" pitchFamily="34" charset="-128"/>
              </a:rPr>
              <a:t>주변에 있는 문맥 단어들을 가지고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중간에 있는 기준 단어를 예측하는 방법</a:t>
            </a:r>
          </a:p>
          <a:p>
            <a:pPr marL="742950" lvl="1" indent="-285750">
              <a:buFont typeface="Arial" panose="020B0604020202020204" pitchFamily="34" charset="0"/>
              <a:buChar char="•"/>
            </a:pPr>
            <a:r>
              <a:rPr lang="en" altLang="ko-Kore-KR" sz="2800" dirty="0">
                <a:solidFill>
                  <a:srgbClr val="53585F"/>
                </a:solidFill>
                <a:latin typeface="Spoqa Han Sans Neo" panose="020B0500000000000000" pitchFamily="34" charset="-128"/>
                <a:ea typeface="Spoqa Han Sans Neo" panose="020B0500000000000000" pitchFamily="34" charset="-128"/>
              </a:rPr>
              <a:t>Skip-Gram : </a:t>
            </a:r>
            <a:r>
              <a:rPr lang="ko-KR" altLang="en-US" sz="2800" dirty="0">
                <a:solidFill>
                  <a:srgbClr val="53585F"/>
                </a:solidFill>
                <a:latin typeface="Spoqa Han Sans Neo" panose="020B0500000000000000" pitchFamily="34" charset="-128"/>
                <a:ea typeface="Spoqa Han Sans Neo" panose="020B0500000000000000" pitchFamily="34" charset="-128"/>
              </a:rPr>
              <a:t>중심의 기준 단어를 보고 어떤 문맥 단어가 등장할 지 예측하는 방법</a:t>
            </a:r>
            <a:endParaRPr lang="en-US" altLang="ko-KR" sz="2800" b="0" i="0" dirty="0">
              <a:solidFill>
                <a:srgbClr val="53585F"/>
              </a:solidFill>
              <a:effectLst/>
              <a:latin typeface="Spoqa Han Sans Neo" panose="020B0500000000000000" pitchFamily="34" charset="-128"/>
              <a:ea typeface="Spoqa Han Sans Neo" panose="020B0500000000000000" pitchFamily="34" charset="-128"/>
            </a:endParaRPr>
          </a:p>
          <a:p>
            <a:pPr marL="457200" lvl="1"/>
            <a:endParaRPr lang="en-US" altLang="ko-KR" sz="2800" b="0" i="0" dirty="0">
              <a:solidFill>
                <a:srgbClr val="53585F"/>
              </a:solidFill>
              <a:effectLst/>
              <a:latin typeface="Spoqa Han Sans Neo" panose="020B0500000000000000" pitchFamily="34" charset="-128"/>
              <a:ea typeface="Spoqa Han Sans Neo" panose="020B0500000000000000" pitchFamily="34" charset="-128"/>
            </a:endParaRPr>
          </a:p>
          <a:p>
            <a:pPr marL="285808" indent="-28575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장점</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단어들의 </a:t>
            </a:r>
            <a:r>
              <a:rPr lang="en-US" altLang="ko-KR" sz="2800" dirty="0">
                <a:solidFill>
                  <a:srgbClr val="53585F"/>
                </a:solidFill>
                <a:latin typeface="Spoqa Han Sans Neo" panose="020B0500000000000000" pitchFamily="34" charset="-128"/>
                <a:ea typeface="Spoqa Han Sans Neo" panose="020B0500000000000000" pitchFamily="34" charset="-128"/>
              </a:rPr>
              <a:t>similarity</a:t>
            </a:r>
            <a:r>
              <a:rPr lang="ko-KR" altLang="en-US" sz="2800" dirty="0">
                <a:solidFill>
                  <a:srgbClr val="53585F"/>
                </a:solidFill>
                <a:latin typeface="Spoqa Han Sans Neo" panose="020B0500000000000000" pitchFamily="34" charset="-128"/>
                <a:ea typeface="Spoqa Han Sans Neo" panose="020B0500000000000000" pitchFamily="34" charset="-128"/>
              </a:rPr>
              <a:t>을 계산하기에 </a:t>
            </a:r>
            <a:r>
              <a:rPr lang="en-US" altLang="ko-KR" sz="2800" dirty="0">
                <a:solidFill>
                  <a:srgbClr val="53585F"/>
                </a:solidFill>
                <a:latin typeface="Spoqa Han Sans Neo" panose="020B0500000000000000" pitchFamily="34" charset="-128"/>
                <a:ea typeface="Spoqa Han Sans Neo" panose="020B0500000000000000" pitchFamily="34" charset="-128"/>
              </a:rPr>
              <a:t>embedding </a:t>
            </a:r>
            <a:r>
              <a:rPr lang="ko-KR" altLang="en-US" sz="2800" dirty="0">
                <a:solidFill>
                  <a:srgbClr val="53585F"/>
                </a:solidFill>
                <a:latin typeface="Spoqa Han Sans Neo" panose="020B0500000000000000" pitchFamily="34" charset="-128"/>
                <a:ea typeface="Spoqa Han Sans Neo" panose="020B0500000000000000" pitchFamily="34" charset="-128"/>
              </a:rPr>
              <a:t>된 벡터 자체가 단어의 의미를 포함</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58"/>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914400" lvl="1" indent="-457200">
              <a:buFont typeface="Wingdings" pitchFamily="2" charset="2"/>
              <a:buChar char="à"/>
            </a:pPr>
            <a:r>
              <a:rPr lang="ko-KR" altLang="en-US" sz="2800" dirty="0">
                <a:solidFill>
                  <a:srgbClr val="53585F"/>
                </a:solidFill>
                <a:latin typeface="Spoqa Han Sans Neo" panose="020B0500000000000000" pitchFamily="34" charset="-128"/>
                <a:ea typeface="Spoqa Han Sans Neo" panose="020B0500000000000000" pitchFamily="34" charset="-128"/>
              </a:rPr>
              <a:t>적은 차원으로 대상을 표현할 수 있고 일반화 능력을 갖추고 있다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914400" lvl="1" indent="-457200">
              <a:buFont typeface="Wingdings" pitchFamily="2" charset="2"/>
              <a:buChar char="à"/>
            </a:pPr>
            <a:r>
              <a:rPr lang="ko-KR" altLang="en-US" sz="2800" dirty="0">
                <a:solidFill>
                  <a:srgbClr val="53585F"/>
                </a:solidFill>
                <a:latin typeface="Spoqa Han Sans Neo" panose="020B0500000000000000" pitchFamily="34" charset="-128"/>
                <a:ea typeface="Spoqa Han Sans Neo" panose="020B0500000000000000" pitchFamily="34" charset="-128"/>
              </a:rPr>
              <a:t>온라인 방식으로 모델에 데이터가 공급될 수 있고 전</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처리가 거의 필요하지 않음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rPr>
              <a:t>메모리가 거의 필요하지 않다</a:t>
            </a:r>
            <a:r>
              <a:rPr lang="en-US" altLang="ko-KR" sz="2800" dirty="0">
                <a:solidFill>
                  <a:srgbClr val="53585F"/>
                </a:solidFill>
                <a:latin typeface="Spoqa Han Sans Neo" panose="020B0500000000000000" pitchFamily="34" charset="-128"/>
                <a:ea typeface="Spoqa Han Sans Neo" panose="020B0500000000000000" pitchFamily="34" charset="-128"/>
              </a:rPr>
              <a:t>!</a:t>
            </a:r>
            <a:endParaRPr lang="ko-KR" altLang="en-US" sz="2800" dirty="0">
              <a:solidFill>
                <a:srgbClr val="53585F"/>
              </a:solidFill>
              <a:latin typeface="Spoqa Han Sans Neo" panose="020B0500000000000000" pitchFamily="34" charset="-128"/>
              <a:ea typeface="Spoqa Han Sans Neo" panose="020B0500000000000000" pitchFamily="34" charset="-128"/>
            </a:endParaRPr>
          </a:p>
          <a:p>
            <a:pPr marL="285808" indent="-28575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285808" indent="-28575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단점</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사용자가 지정한 윈도우</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주변 단어 몇 개만 볼 지</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내에서만 학습</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분석이 이뤄지기 때문에 말뭉치 전체의 공기 정보</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en" altLang="ko-KR" sz="2800" dirty="0">
                <a:solidFill>
                  <a:srgbClr val="53585F"/>
                </a:solidFill>
                <a:latin typeface="Spoqa Han Sans Neo" panose="020B0500000000000000" pitchFamily="34" charset="-128"/>
                <a:ea typeface="Spoqa Han Sans Neo" panose="020B0500000000000000" pitchFamily="34" charset="-128"/>
              </a:rPr>
              <a:t>co-occurrence)</a:t>
            </a:r>
            <a:r>
              <a:rPr lang="ko-KR" altLang="en-US" sz="2800" dirty="0">
                <a:solidFill>
                  <a:srgbClr val="53585F"/>
                </a:solidFill>
                <a:latin typeface="Spoqa Han Sans Neo" panose="020B0500000000000000" pitchFamily="34" charset="-128"/>
                <a:ea typeface="Spoqa Han Sans Neo" panose="020B0500000000000000" pitchFamily="34" charset="-128"/>
              </a:rPr>
              <a:t>는 반영되기 어려움</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58"/>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914400" lvl="1" indent="-457200">
              <a:buFont typeface="Wingdings" pitchFamily="2" charset="2"/>
              <a:buChar char="à"/>
            </a:pPr>
            <a:r>
              <a:rPr lang="ko-KR" altLang="en-US" sz="2800" dirty="0">
                <a:solidFill>
                  <a:srgbClr val="53585F"/>
                </a:solidFill>
                <a:latin typeface="Spoqa Han Sans Neo" panose="020B0500000000000000" pitchFamily="34" charset="-128"/>
                <a:ea typeface="Spoqa Han Sans Neo" panose="020B0500000000000000" pitchFamily="34" charset="-128"/>
              </a:rPr>
              <a:t>데이터가 충분히 많아야 학습이 잘 된다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914400" lvl="1" indent="-457200">
              <a:buFont typeface="Wingdings" pitchFamily="2" charset="2"/>
              <a:buChar char="à"/>
            </a:pPr>
            <a:r>
              <a:rPr lang="ko-KR" altLang="en-US" sz="2800" dirty="0">
                <a:solidFill>
                  <a:srgbClr val="53585F"/>
                </a:solidFill>
                <a:latin typeface="Spoqa Han Sans Neo" panose="020B0500000000000000" pitchFamily="34" charset="-128"/>
                <a:ea typeface="Spoqa Han Sans Neo" panose="020B0500000000000000" pitchFamily="34" charset="-128"/>
              </a:rPr>
              <a:t>카테고리 수가 너무 많으면</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어휘가 많으면</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 altLang="ko-KR" sz="2800" dirty="0" err="1">
                <a:solidFill>
                  <a:srgbClr val="53585F"/>
                </a:solidFill>
                <a:latin typeface="Spoqa Han Sans Neo" panose="020B0500000000000000" pitchFamily="34" charset="-128"/>
                <a:ea typeface="Spoqa Han Sans Neo" panose="020B0500000000000000" pitchFamily="34" charset="-128"/>
              </a:rPr>
              <a:t>softmax</a:t>
            </a:r>
            <a:r>
              <a:rPr lang="en"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함수를 사용하여 모델을 학습하기가 매우 어려움</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914345" lvl="2"/>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rPr>
              <a:t>이를 해결하기 위해 </a:t>
            </a:r>
            <a:r>
              <a:rPr lang="en" altLang="ko-KR" sz="2800" dirty="0">
                <a:solidFill>
                  <a:srgbClr val="53585F"/>
                </a:solidFill>
                <a:latin typeface="Spoqa Han Sans Neo" panose="020B0500000000000000" pitchFamily="34" charset="-128"/>
                <a:ea typeface="Spoqa Han Sans Neo" panose="020B0500000000000000" pitchFamily="34" charset="-128"/>
              </a:rPr>
              <a:t>negative sampling </a:t>
            </a:r>
            <a:r>
              <a:rPr lang="ko-KR" altLang="en-US" sz="2800" dirty="0">
                <a:solidFill>
                  <a:srgbClr val="53585F"/>
                </a:solidFill>
                <a:latin typeface="Spoqa Han Sans Neo" panose="020B0500000000000000" pitchFamily="34" charset="-128"/>
                <a:ea typeface="Spoqa Han Sans Neo" panose="020B0500000000000000" pitchFamily="34" charset="-128"/>
              </a:rPr>
              <a:t>같은 방법이 도입</a:t>
            </a:r>
            <a:endParaRPr lang="en-US" altLang="ko-KR" sz="2800" dirty="0">
              <a:solidFill>
                <a:srgbClr val="53585F"/>
              </a:solidFill>
              <a:latin typeface="Spoqa Han Sans Neo" panose="020B0500000000000000" pitchFamily="34" charset="-128"/>
              <a:ea typeface="Spoqa Han Sans Neo" panose="020B0500000000000000" pitchFamily="34" charset="-128"/>
            </a:endParaRPr>
          </a:p>
        </p:txBody>
      </p:sp>
      <p:sp>
        <p:nvSpPr>
          <p:cNvPr id="6" name="직사각형 5">
            <a:extLst>
              <a:ext uri="{FF2B5EF4-FFF2-40B4-BE49-F238E27FC236}">
                <a16:creationId xmlns:a16="http://schemas.microsoft.com/office/drawing/2014/main" id="{57995F9E-B077-ED43-8C7A-105F62CA6303}"/>
              </a:ext>
            </a:extLst>
          </p:cNvPr>
          <p:cNvSpPr/>
          <p:nvPr/>
        </p:nvSpPr>
        <p:spPr>
          <a:xfrm>
            <a:off x="6797961" y="12862017"/>
            <a:ext cx="9932527" cy="369332"/>
          </a:xfrm>
          <a:prstGeom prst="rect">
            <a:avLst/>
          </a:prstGeom>
        </p:spPr>
        <p:txBody>
          <a:bodyPr wrap="non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Rong, Xin. "word2vec parameter learning explained."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arXiv:1411.2738</a:t>
            </a:r>
            <a:r>
              <a:rPr lang="en" altLang="ko-Kore-KR" dirty="0">
                <a:solidFill>
                  <a:srgbClr val="53585F"/>
                </a:solidFill>
                <a:latin typeface="Spoqa Han Sans Neo" panose="020B0500000000000000" pitchFamily="34" charset="-128"/>
                <a:ea typeface="Spoqa Han Sans Neo" panose="020B0500000000000000" pitchFamily="34" charset="-128"/>
              </a:rPr>
              <a:t> (2014).</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75778" name="Picture 2">
            <a:extLst>
              <a:ext uri="{FF2B5EF4-FFF2-40B4-BE49-F238E27FC236}">
                <a16:creationId xmlns:a16="http://schemas.microsoft.com/office/drawing/2014/main" id="{5653518B-E6B8-7C42-9AC8-78EC8CEB17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1235" y="3492152"/>
            <a:ext cx="8250021" cy="5134868"/>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16A82A01-84CB-9542-9367-E76576A76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9837" y="171275"/>
            <a:ext cx="9655776" cy="28816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3B7301-04E2-A442-9CC9-232ACBAD37ED}"/>
                  </a:ext>
                </a:extLst>
              </p:cNvPr>
              <p:cNvSpPr txBox="1"/>
              <p:nvPr/>
            </p:nvSpPr>
            <p:spPr>
              <a:xfrm>
                <a:off x="15587330" y="9727015"/>
                <a:ext cx="4308808" cy="2357056"/>
              </a:xfrm>
              <a:prstGeom prst="rect">
                <a:avLst/>
              </a:prstGeom>
              <a:noFill/>
            </p:spPr>
            <p:txBody>
              <a:bodyPr wrap="square" lIns="0" tIns="0" rIns="0" bIns="0" rtlCol="0">
                <a:spAutoFit/>
              </a:bodyPr>
              <a:lstStyle/>
              <a:p>
                <a:r>
                  <a:rPr kumimoji="1" lang="en-US" altLang="ko-Kore-KR" sz="2400" dirty="0">
                    <a:solidFill>
                      <a:srgbClr val="53585F"/>
                    </a:solidFill>
                    <a:latin typeface="Spoqa Han Sans Neo" panose="020B0500000000000000" pitchFamily="34" charset="-128"/>
                    <a:ea typeface="Spoqa Han Sans Neo" panose="020B0500000000000000" pitchFamily="34" charset="-128"/>
                  </a:rPr>
                  <a:t>Skip-gram </a:t>
                </a:r>
                <a:r>
                  <a:rPr kumimoji="1" lang="ko-Kore-KR" altLang="en-US" sz="2400" dirty="0">
                    <a:solidFill>
                      <a:srgbClr val="53585F"/>
                    </a:solidFill>
                    <a:latin typeface="Spoqa Han Sans Neo" panose="020B0500000000000000" pitchFamily="34" charset="-128"/>
                    <a:ea typeface="Spoqa Han Sans Neo" panose="020B0500000000000000" pitchFamily="34" charset="-128"/>
                  </a:rPr>
                  <a:t>의 목적함수</a:t>
                </a:r>
                <a:r>
                  <a:rPr kumimoji="1" lang="en-US" altLang="ko-Kore-KR" sz="24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2400" b="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2000" b="0" i="1" dirty="0">
                  <a:solidFill>
                    <a:srgbClr val="53585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kumimoji="1" lang="en-US" altLang="ko-Kore-KR" sz="2000" b="0" i="1" smtClean="0">
                              <a:solidFill>
                                <a:srgbClr val="53585F"/>
                              </a:solidFill>
                              <a:latin typeface="Cambria Math" panose="02040503050406030204" pitchFamily="18" charset="0"/>
                            </a:rPr>
                          </m:ctrlPr>
                        </m:funcPr>
                        <m:fName>
                          <m:r>
                            <m:rPr>
                              <m:sty m:val="p"/>
                            </m:rPr>
                            <a:rPr kumimoji="1" lang="en-US" altLang="ko-Kore-KR" sz="2000" b="0" i="0" smtClean="0">
                              <a:solidFill>
                                <a:srgbClr val="53585F"/>
                              </a:solidFill>
                              <a:latin typeface="Cambria Math" panose="02040503050406030204" pitchFamily="18" charset="0"/>
                            </a:rPr>
                            <m:t>max</m:t>
                          </m:r>
                        </m:fName>
                        <m:e>
                          <m:r>
                            <a:rPr kumimoji="1" lang="en-US" altLang="ko-Kore-KR" sz="2000" i="1">
                              <a:solidFill>
                                <a:srgbClr val="53585F"/>
                              </a:solidFill>
                              <a:latin typeface="Cambria Math" panose="02040503050406030204" pitchFamily="18" charset="0"/>
                            </a:rPr>
                            <m:t>𝑝</m:t>
                          </m:r>
                          <m:d>
                            <m:dPr>
                              <m:ctrlPr>
                                <a:rPr kumimoji="1" lang="en-US" altLang="ko-Kore-KR" sz="2000" i="1">
                                  <a:solidFill>
                                    <a:srgbClr val="53585F"/>
                                  </a:solidFill>
                                  <a:latin typeface="Cambria Math" panose="02040503050406030204" pitchFamily="18" charset="0"/>
                                </a:rPr>
                              </m:ctrlPr>
                            </m:dPr>
                            <m:e>
                              <m:r>
                                <a:rPr kumimoji="1" lang="en-US" altLang="ko-Kore-KR" sz="2000" i="1">
                                  <a:solidFill>
                                    <a:srgbClr val="53585F"/>
                                  </a:solidFill>
                                  <a:latin typeface="Cambria Math" panose="02040503050406030204" pitchFamily="18" charset="0"/>
                                </a:rPr>
                                <m:t>𝑜</m:t>
                              </m:r>
                            </m:e>
                            <m:e>
                              <m:r>
                                <a:rPr kumimoji="1" lang="en-US" altLang="ko-Kore-KR" sz="2000" i="1">
                                  <a:solidFill>
                                    <a:srgbClr val="53585F"/>
                                  </a:solidFill>
                                  <a:latin typeface="Cambria Math" panose="02040503050406030204" pitchFamily="18" charset="0"/>
                                </a:rPr>
                                <m:t>𝑐</m:t>
                              </m:r>
                            </m:e>
                          </m:d>
                        </m:e>
                      </m:func>
                      <m:r>
                        <a:rPr kumimoji="1" lang="en-US" altLang="ko-Kore-KR" sz="2000" b="0" i="1" smtClean="0">
                          <a:solidFill>
                            <a:srgbClr val="53585F"/>
                          </a:solidFill>
                          <a:latin typeface="Cambria Math" panose="02040503050406030204" pitchFamily="18" charset="0"/>
                        </a:rPr>
                        <m:t>=</m:t>
                      </m:r>
                      <m:r>
                        <a:rPr kumimoji="1" lang="en-US" altLang="ko-Kore-KR" sz="2000" b="0" i="1" smtClean="0">
                          <a:solidFill>
                            <a:srgbClr val="53585F"/>
                          </a:solidFill>
                          <a:latin typeface="Cambria Math" panose="02040503050406030204" pitchFamily="18" charset="0"/>
                        </a:rPr>
                        <m:t>𝑚𝑎𝑥</m:t>
                      </m:r>
                      <m:f>
                        <m:fPr>
                          <m:ctrlPr>
                            <a:rPr kumimoji="1" lang="en-US" altLang="ko-Kore-KR" sz="2000" b="0" i="1" smtClean="0">
                              <a:solidFill>
                                <a:srgbClr val="53585F"/>
                              </a:solidFill>
                              <a:latin typeface="Cambria Math" panose="02040503050406030204" pitchFamily="18" charset="0"/>
                            </a:rPr>
                          </m:ctrlPr>
                        </m:fPr>
                        <m:num>
                          <m:func>
                            <m:funcPr>
                              <m:ctrlPr>
                                <a:rPr kumimoji="1" lang="en-US" altLang="ko-Kore-KR" sz="2000" b="0" i="1" smtClean="0">
                                  <a:solidFill>
                                    <a:srgbClr val="53585F"/>
                                  </a:solidFill>
                                  <a:latin typeface="Cambria Math" panose="02040503050406030204" pitchFamily="18" charset="0"/>
                                </a:rPr>
                              </m:ctrlPr>
                            </m:funcPr>
                            <m:fName>
                              <m:r>
                                <m:rPr>
                                  <m:sty m:val="p"/>
                                </m:rPr>
                                <a:rPr kumimoji="1" lang="en-US" altLang="ko-Kore-KR" sz="2000" b="0" i="0" smtClean="0">
                                  <a:solidFill>
                                    <a:srgbClr val="53585F"/>
                                  </a:solidFill>
                                  <a:latin typeface="Cambria Math" panose="02040503050406030204" pitchFamily="18" charset="0"/>
                                </a:rPr>
                                <m:t>exp</m:t>
                              </m:r>
                            </m:fName>
                            <m:e>
                              <m:d>
                                <m:dPr>
                                  <m:ctrlPr>
                                    <a:rPr kumimoji="1" lang="en-US" altLang="ko-Kore-KR" sz="2000" b="0" i="1" smtClean="0">
                                      <a:solidFill>
                                        <a:srgbClr val="53585F"/>
                                      </a:solidFill>
                                      <a:latin typeface="Cambria Math" panose="02040503050406030204" pitchFamily="18" charset="0"/>
                                    </a:rPr>
                                  </m:ctrlPr>
                                </m:dPr>
                                <m:e>
                                  <m:sSubSup>
                                    <m:sSubSupPr>
                                      <m:ctrlPr>
                                        <a:rPr kumimoji="1" lang="en-US" altLang="ko-Kore-KR" sz="2000" b="0" i="1" smtClean="0">
                                          <a:solidFill>
                                            <a:srgbClr val="53585F"/>
                                          </a:solidFill>
                                          <a:latin typeface="Cambria Math" panose="02040503050406030204" pitchFamily="18" charset="0"/>
                                        </a:rPr>
                                      </m:ctrlPr>
                                    </m:sSubSupPr>
                                    <m:e>
                                      <m:r>
                                        <a:rPr kumimoji="1" lang="en-US" altLang="ko-Kore-KR" sz="2000" b="0" i="1" smtClean="0">
                                          <a:solidFill>
                                            <a:srgbClr val="53585F"/>
                                          </a:solidFill>
                                          <a:latin typeface="Cambria Math" panose="02040503050406030204" pitchFamily="18" charset="0"/>
                                        </a:rPr>
                                        <m:t>𝑢</m:t>
                                      </m:r>
                                    </m:e>
                                    <m:sub>
                                      <m:r>
                                        <a:rPr kumimoji="1" lang="en-US" altLang="ko-Kore-KR" sz="2000" b="0" i="1" smtClean="0">
                                          <a:solidFill>
                                            <a:srgbClr val="53585F"/>
                                          </a:solidFill>
                                          <a:latin typeface="Cambria Math" panose="02040503050406030204" pitchFamily="18" charset="0"/>
                                        </a:rPr>
                                        <m:t>𝑜</m:t>
                                      </m:r>
                                    </m:sub>
                                    <m:sup>
                                      <m:r>
                                        <a:rPr kumimoji="1" lang="en-US" altLang="ko-Kore-KR" sz="2000" b="0" i="1" smtClean="0">
                                          <a:solidFill>
                                            <a:srgbClr val="53585F"/>
                                          </a:solidFill>
                                          <a:latin typeface="Cambria Math" panose="02040503050406030204" pitchFamily="18" charset="0"/>
                                        </a:rPr>
                                        <m:t>𝑇</m:t>
                                      </m:r>
                                    </m:sup>
                                  </m:sSubSup>
                                  <m:sSub>
                                    <m:sSubPr>
                                      <m:ctrlPr>
                                        <a:rPr kumimoji="1" lang="en-US" altLang="ko-Kore-KR" sz="2000" b="0" i="1" smtClean="0">
                                          <a:solidFill>
                                            <a:srgbClr val="53585F"/>
                                          </a:solidFill>
                                          <a:latin typeface="Cambria Math" panose="02040503050406030204" pitchFamily="18" charset="0"/>
                                        </a:rPr>
                                      </m:ctrlPr>
                                    </m:sSubPr>
                                    <m:e>
                                      <m:r>
                                        <a:rPr kumimoji="1" lang="en-US" altLang="ko-Kore-KR" sz="2000" b="0" i="1" smtClean="0">
                                          <a:solidFill>
                                            <a:srgbClr val="53585F"/>
                                          </a:solidFill>
                                          <a:latin typeface="Cambria Math" panose="02040503050406030204" pitchFamily="18" charset="0"/>
                                        </a:rPr>
                                        <m:t>𝑣</m:t>
                                      </m:r>
                                    </m:e>
                                    <m:sub>
                                      <m:r>
                                        <a:rPr kumimoji="1" lang="en-US" altLang="ko-Kore-KR" sz="2000" b="0" i="1" smtClean="0">
                                          <a:solidFill>
                                            <a:srgbClr val="53585F"/>
                                          </a:solidFill>
                                          <a:latin typeface="Cambria Math" panose="02040503050406030204" pitchFamily="18" charset="0"/>
                                        </a:rPr>
                                        <m:t>𝑐</m:t>
                                      </m:r>
                                    </m:sub>
                                  </m:sSub>
                                </m:e>
                              </m:d>
                            </m:e>
                          </m:func>
                        </m:num>
                        <m:den>
                          <m:nary>
                            <m:naryPr>
                              <m:chr m:val="∑"/>
                              <m:ctrlPr>
                                <a:rPr kumimoji="1" lang="en-US" altLang="ko-Kore-KR" sz="2000" b="0" i="1" smtClean="0">
                                  <a:solidFill>
                                    <a:srgbClr val="53585F"/>
                                  </a:solidFill>
                                  <a:latin typeface="Cambria Math" panose="02040503050406030204" pitchFamily="18" charset="0"/>
                                </a:rPr>
                              </m:ctrlPr>
                            </m:naryPr>
                            <m:sub>
                              <m:r>
                                <a:rPr kumimoji="1" lang="en-US" altLang="ko-Kore-KR" sz="2000" b="0" i="1" smtClean="0">
                                  <a:solidFill>
                                    <a:srgbClr val="53585F"/>
                                  </a:solidFill>
                                  <a:latin typeface="Cambria Math" panose="02040503050406030204" pitchFamily="18" charset="0"/>
                                </a:rPr>
                                <m:t>𝑤</m:t>
                              </m:r>
                              <m:r>
                                <a:rPr kumimoji="1" lang="en-US" altLang="ko-Kore-KR" sz="2000" b="0" i="1" smtClean="0">
                                  <a:solidFill>
                                    <a:srgbClr val="53585F"/>
                                  </a:solidFill>
                                  <a:latin typeface="Cambria Math" panose="02040503050406030204" pitchFamily="18" charset="0"/>
                                </a:rPr>
                                <m:t>=1</m:t>
                              </m:r>
                            </m:sub>
                            <m:sup>
                              <m:r>
                                <a:rPr kumimoji="1" lang="en-US" altLang="ko-Kore-KR" sz="2000" b="0" i="1" smtClean="0">
                                  <a:solidFill>
                                    <a:srgbClr val="53585F"/>
                                  </a:solidFill>
                                  <a:latin typeface="Cambria Math" panose="02040503050406030204" pitchFamily="18" charset="0"/>
                                </a:rPr>
                                <m:t>𝑊</m:t>
                              </m:r>
                            </m:sup>
                            <m:e>
                              <m:r>
                                <m:rPr>
                                  <m:sty m:val="p"/>
                                </m:rPr>
                                <a:rPr kumimoji="1" lang="en-US" altLang="ko-Kore-KR" sz="2000" b="0" i="0" smtClean="0">
                                  <a:solidFill>
                                    <a:srgbClr val="53585F"/>
                                  </a:solidFill>
                                  <a:latin typeface="Cambria Math" panose="02040503050406030204" pitchFamily="18" charset="0"/>
                                </a:rPr>
                                <m:t>exp</m:t>
                              </m:r>
                              <m:r>
                                <a:rPr kumimoji="1" lang="en-US" altLang="ko-Kore-KR" sz="2000" b="0" i="1" smtClean="0">
                                  <a:solidFill>
                                    <a:srgbClr val="53585F"/>
                                  </a:solidFill>
                                  <a:latin typeface="Cambria Math" panose="02040503050406030204" pitchFamily="18" charset="0"/>
                                </a:rPr>
                                <m:t>⁡(</m:t>
                              </m:r>
                              <m:sSubSup>
                                <m:sSubSupPr>
                                  <m:ctrlPr>
                                    <a:rPr kumimoji="1" lang="en-US" altLang="ko-Kore-KR" sz="2000" b="0" i="1" smtClean="0">
                                      <a:solidFill>
                                        <a:srgbClr val="53585F"/>
                                      </a:solidFill>
                                      <a:latin typeface="Cambria Math" panose="02040503050406030204" pitchFamily="18" charset="0"/>
                                    </a:rPr>
                                  </m:ctrlPr>
                                </m:sSubSupPr>
                                <m:e>
                                  <m:r>
                                    <a:rPr kumimoji="1" lang="en-US" altLang="ko-Kore-KR" sz="2000" b="0" i="1" smtClean="0">
                                      <a:solidFill>
                                        <a:srgbClr val="53585F"/>
                                      </a:solidFill>
                                      <a:latin typeface="Cambria Math" panose="02040503050406030204" pitchFamily="18" charset="0"/>
                                    </a:rPr>
                                    <m:t>𝑢</m:t>
                                  </m:r>
                                </m:e>
                                <m:sub>
                                  <m:r>
                                    <a:rPr kumimoji="1" lang="en-US" altLang="ko-Kore-KR" sz="2000" b="0" i="1" smtClean="0">
                                      <a:solidFill>
                                        <a:srgbClr val="53585F"/>
                                      </a:solidFill>
                                      <a:latin typeface="Cambria Math" panose="02040503050406030204" pitchFamily="18" charset="0"/>
                                    </a:rPr>
                                    <m:t>𝑤</m:t>
                                  </m:r>
                                </m:sub>
                                <m:sup>
                                  <m:r>
                                    <a:rPr kumimoji="1" lang="en-US" altLang="ko-Kore-KR" sz="2000" b="0" i="1" smtClean="0">
                                      <a:solidFill>
                                        <a:srgbClr val="53585F"/>
                                      </a:solidFill>
                                      <a:latin typeface="Cambria Math" panose="02040503050406030204" pitchFamily="18" charset="0"/>
                                    </a:rPr>
                                    <m:t>𝑇</m:t>
                                  </m:r>
                                </m:sup>
                              </m:sSubSup>
                              <m:sSub>
                                <m:sSubPr>
                                  <m:ctrlPr>
                                    <a:rPr kumimoji="1" lang="en-US" altLang="ko-Kore-KR" sz="2000" b="0" i="1" smtClean="0">
                                      <a:solidFill>
                                        <a:srgbClr val="53585F"/>
                                      </a:solidFill>
                                      <a:latin typeface="Cambria Math" panose="02040503050406030204" pitchFamily="18" charset="0"/>
                                    </a:rPr>
                                  </m:ctrlPr>
                                </m:sSubPr>
                                <m:e>
                                  <m:r>
                                    <a:rPr kumimoji="1" lang="en-US" altLang="ko-Kore-KR" sz="2000" b="0" i="1" smtClean="0">
                                      <a:solidFill>
                                        <a:srgbClr val="53585F"/>
                                      </a:solidFill>
                                      <a:latin typeface="Cambria Math" panose="02040503050406030204" pitchFamily="18" charset="0"/>
                                    </a:rPr>
                                    <m:t>𝑣</m:t>
                                  </m:r>
                                </m:e>
                                <m:sub>
                                  <m:r>
                                    <a:rPr kumimoji="1" lang="en-US" altLang="ko-Kore-KR" sz="2000" b="0" i="1" smtClean="0">
                                      <a:solidFill>
                                        <a:srgbClr val="53585F"/>
                                      </a:solidFill>
                                      <a:latin typeface="Cambria Math" panose="02040503050406030204" pitchFamily="18" charset="0"/>
                                    </a:rPr>
                                    <m:t>𝑐</m:t>
                                  </m:r>
                                </m:sub>
                              </m:sSub>
                              <m:r>
                                <a:rPr kumimoji="1" lang="en-US" altLang="ko-Kore-KR" sz="2000" b="0" i="1" smtClean="0">
                                  <a:solidFill>
                                    <a:srgbClr val="53585F"/>
                                  </a:solidFill>
                                  <a:latin typeface="Cambria Math" panose="02040503050406030204" pitchFamily="18" charset="0"/>
                                </a:rPr>
                                <m:t>)</m:t>
                              </m:r>
                            </m:e>
                          </m:nary>
                        </m:den>
                      </m:f>
                    </m:oMath>
                  </m:oMathPara>
                </a14:m>
                <a:endParaRPr kumimoji="1" lang="en-US" altLang="ko-Kore-KR" sz="2400" b="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24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dirty="0">
                    <a:solidFill>
                      <a:srgbClr val="53585F"/>
                    </a:solidFill>
                    <a:latin typeface="Spoqa Han Sans Neo" panose="020B0500000000000000" pitchFamily="34" charset="-128"/>
                    <a:ea typeface="Spoqa Han Sans Neo" panose="020B0500000000000000" pitchFamily="34" charset="-128"/>
                  </a:rPr>
                  <a:t>u, v </a:t>
                </a:r>
                <a:r>
                  <a:rPr kumimoji="1" lang="en-US" altLang="ko-Kore-KR"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dirty="0">
                    <a:solidFill>
                      <a:srgbClr val="53585F"/>
                    </a:solidFill>
                    <a:latin typeface="Spoqa Han Sans Neo" panose="020B0500000000000000" pitchFamily="34" charset="-128"/>
                    <a:ea typeface="Spoqa Han Sans Neo" panose="020B0500000000000000" pitchFamily="34" charset="-128"/>
                    <a:sym typeface="Wingdings" pitchFamily="2" charset="2"/>
                  </a:rPr>
                  <a:t>단어 벡터</a:t>
                </a:r>
                <a:endParaRPr kumimoji="1" lang="en-US" altLang="ko-Kore-KR"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ore-KR" dirty="0">
                    <a:solidFill>
                      <a:srgbClr val="53585F"/>
                    </a:solidFill>
                    <a:latin typeface="Spoqa Han Sans Neo" panose="020B0500000000000000" pitchFamily="34" charset="-128"/>
                    <a:ea typeface="Spoqa Han Sans Neo" panose="020B0500000000000000" pitchFamily="34" charset="-128"/>
                  </a:rPr>
                  <a:t>o: </a:t>
                </a:r>
                <a:r>
                  <a:rPr kumimoji="1" lang="ko-Kore-KR" altLang="en-US" dirty="0">
                    <a:solidFill>
                      <a:srgbClr val="53585F"/>
                    </a:solidFill>
                    <a:latin typeface="Spoqa Han Sans Neo" panose="020B0500000000000000" pitchFamily="34" charset="-128"/>
                    <a:ea typeface="Spoqa Han Sans Neo" panose="020B0500000000000000" pitchFamily="34" charset="-128"/>
                  </a:rPr>
                  <a:t>주변단어</a:t>
                </a:r>
                <a:r>
                  <a:rPr kumimoji="1" lang="en-US" altLang="ko-Kore-KR" dirty="0">
                    <a:solidFill>
                      <a:srgbClr val="53585F"/>
                    </a:solidFill>
                    <a:latin typeface="Spoqa Han Sans Neo" panose="020B0500000000000000" pitchFamily="34" charset="-128"/>
                    <a:ea typeface="Spoqa Han Sans Neo" panose="020B0500000000000000" pitchFamily="34" charset="-128"/>
                  </a:rPr>
                  <a:t>, c: </a:t>
                </a:r>
                <a:r>
                  <a:rPr kumimoji="1" lang="ko-Kore-KR" altLang="en-US" dirty="0">
                    <a:solidFill>
                      <a:srgbClr val="53585F"/>
                    </a:solidFill>
                    <a:latin typeface="Spoqa Han Sans Neo" panose="020B0500000000000000" pitchFamily="34" charset="-128"/>
                    <a:ea typeface="Spoqa Han Sans Neo" panose="020B0500000000000000" pitchFamily="34" charset="-128"/>
                  </a:rPr>
                  <a:t>중심 단어</a:t>
                </a:r>
              </a:p>
            </p:txBody>
          </p:sp>
        </mc:Choice>
        <mc:Fallback xmlns="">
          <p:sp>
            <p:nvSpPr>
              <p:cNvPr id="16" name="TextBox 15">
                <a:extLst>
                  <a:ext uri="{FF2B5EF4-FFF2-40B4-BE49-F238E27FC236}">
                    <a16:creationId xmlns:a16="http://schemas.microsoft.com/office/drawing/2014/main" id="{543B7301-04E2-A442-9CC9-232ACBAD37ED}"/>
                  </a:ext>
                </a:extLst>
              </p:cNvPr>
              <p:cNvSpPr txBox="1">
                <a:spLocks noRot="1" noChangeAspect="1" noMove="1" noResize="1" noEditPoints="1" noAdjustHandles="1" noChangeArrowheads="1" noChangeShapeType="1" noTextEdit="1"/>
              </p:cNvSpPr>
              <p:nvPr/>
            </p:nvSpPr>
            <p:spPr>
              <a:xfrm>
                <a:off x="15587330" y="9727015"/>
                <a:ext cx="4308808" cy="2357056"/>
              </a:xfrm>
              <a:prstGeom prst="rect">
                <a:avLst/>
              </a:prstGeom>
              <a:blipFill>
                <a:blip r:embed="rId6"/>
                <a:stretch>
                  <a:fillRect l="-4412" t="-4301" b="-2688"/>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253545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신경망 이용</a:t>
            </a:r>
            <a:r>
              <a:rPr lang="en-US" altLang="ko-Kore-KR" b="1" dirty="0"/>
              <a:t>: </a:t>
            </a:r>
            <a:r>
              <a:rPr lang="en-US" altLang="ko-KR" b="1" dirty="0" err="1"/>
              <a:t>GloVe</a:t>
            </a:r>
            <a:r>
              <a:rPr lang="en-US" altLang="ko-KR" b="1" dirty="0"/>
              <a:t> (global vectors for word representation)</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p:sp>
        <p:nvSpPr>
          <p:cNvPr id="3" name="직사각형 2">
            <a:extLst>
              <a:ext uri="{FF2B5EF4-FFF2-40B4-BE49-F238E27FC236}">
                <a16:creationId xmlns:a16="http://schemas.microsoft.com/office/drawing/2014/main" id="{CA31135F-E644-0E4D-8A7F-4890459BD0B5}"/>
              </a:ext>
            </a:extLst>
          </p:cNvPr>
          <p:cNvSpPr/>
          <p:nvPr/>
        </p:nvSpPr>
        <p:spPr>
          <a:xfrm>
            <a:off x="2048515" y="3567209"/>
            <a:ext cx="20790220" cy="6986528"/>
          </a:xfrm>
          <a:prstGeom prst="rect">
            <a:avLst/>
          </a:prstGeom>
        </p:spPr>
        <p:txBody>
          <a:bodyPr wrap="square">
            <a:spAutoFit/>
          </a:bodyPr>
          <a:lstStyle/>
          <a:p>
            <a:r>
              <a:rPr lang="en" altLang="ko-KR" sz="2800" dirty="0">
                <a:solidFill>
                  <a:srgbClr val="53585F"/>
                </a:solidFill>
                <a:latin typeface="Spoqa Han Sans Neo" panose="020B0500000000000000" pitchFamily="34" charset="-128"/>
                <a:ea typeface="Spoqa Han Sans Neo" panose="020B0500000000000000" pitchFamily="34" charset="-128"/>
              </a:rPr>
              <a:t>LSA, Word2Vec</a:t>
            </a:r>
            <a:r>
              <a:rPr lang="ko-KR" altLang="en-US" sz="2800" dirty="0">
                <a:solidFill>
                  <a:srgbClr val="53585F"/>
                </a:solidFill>
                <a:latin typeface="Spoqa Han Sans Neo" panose="020B0500000000000000" pitchFamily="34" charset="-128"/>
                <a:ea typeface="Spoqa Han Sans Neo" panose="020B0500000000000000" pitchFamily="34" charset="-128"/>
              </a:rPr>
              <a:t>의 문제점을 개선한 모델로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err="1">
                <a:solidFill>
                  <a:srgbClr val="53585F"/>
                </a:solidFill>
                <a:latin typeface="Spoqa Han Sans Neo" panose="020B0500000000000000" pitchFamily="34" charset="-128"/>
                <a:ea typeface="Spoqa Han Sans Neo" panose="020B0500000000000000" pitchFamily="34" charset="-128"/>
              </a:rPr>
              <a:t>임베딩</a:t>
            </a:r>
            <a:r>
              <a:rPr lang="ko-KR" altLang="en-US" sz="2800" dirty="0">
                <a:solidFill>
                  <a:srgbClr val="53585F"/>
                </a:solidFill>
                <a:latin typeface="Spoqa Han Sans Neo" panose="020B0500000000000000" pitchFamily="34" charset="-128"/>
                <a:ea typeface="Spoqa Han Sans Neo" panose="020B0500000000000000" pitchFamily="34" charset="-128"/>
              </a:rPr>
              <a:t> 된 단어 벡터 간 유사도 측정을 수월하게 하면서도 전체</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도큐먼트의 통계 정보를 좀 더 잘 반영”</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endParaRPr lang="en-US" altLang="ko-KR" sz="2800" dirty="0">
              <a:solidFill>
                <a:srgbClr val="53585F"/>
              </a:solidFill>
              <a:latin typeface="Spoqa Han Sans Neo" panose="020B0500000000000000" pitchFamily="34" charset="-128"/>
              <a:ea typeface="Spoqa Han Sans Neo" panose="020B0500000000000000" pitchFamily="34" charset="-128"/>
            </a:endParaRPr>
          </a:p>
          <a:p>
            <a:r>
              <a:rPr lang="en" altLang="ko-KR" sz="2800" dirty="0">
                <a:solidFill>
                  <a:srgbClr val="53585F"/>
                </a:solidFill>
                <a:latin typeface="Spoqa Han Sans Neo" panose="020B0500000000000000" pitchFamily="34" charset="-128"/>
                <a:ea typeface="Spoqa Han Sans Neo" panose="020B0500000000000000" pitchFamily="34" charset="-128"/>
              </a:rPr>
              <a:t>LSA: LSA</a:t>
            </a:r>
            <a:r>
              <a:rPr lang="ko-KR" altLang="en-US" sz="2800" dirty="0">
                <a:solidFill>
                  <a:srgbClr val="53585F"/>
                </a:solidFill>
                <a:latin typeface="Spoqa Han Sans Neo" panose="020B0500000000000000" pitchFamily="34" charset="-128"/>
                <a:ea typeface="Spoqa Han Sans Neo" panose="020B0500000000000000" pitchFamily="34" charset="-128"/>
              </a:rPr>
              <a:t>는 전체</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도큐먼트 전체의 통계적인 정보를 모두 활용하지만</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b="1" dirty="0">
                <a:solidFill>
                  <a:srgbClr val="53585F"/>
                </a:solidFill>
                <a:latin typeface="Spoqa Han Sans Neo Bold" panose="020B0500000000000000" pitchFamily="34" charset="-128"/>
                <a:ea typeface="Spoqa Han Sans Neo Bold" panose="020B0500000000000000" pitchFamily="34" charset="-128"/>
              </a:rPr>
              <a:t>단어</a:t>
            </a:r>
            <a:r>
              <a:rPr lang="en-US" altLang="ko-KR" sz="2800" b="1" dirty="0">
                <a:solidFill>
                  <a:srgbClr val="53585F"/>
                </a:solidFill>
                <a:latin typeface="Spoqa Han Sans Neo Bold" panose="020B0500000000000000" pitchFamily="34" charset="-128"/>
                <a:ea typeface="Spoqa Han Sans Neo Bold" panose="020B0500000000000000" pitchFamily="34" charset="-128"/>
              </a:rPr>
              <a:t>/</a:t>
            </a:r>
            <a:r>
              <a:rPr lang="ko-KR" altLang="en-US" sz="2800" b="1" dirty="0">
                <a:solidFill>
                  <a:srgbClr val="53585F"/>
                </a:solidFill>
                <a:latin typeface="Spoqa Han Sans Neo Bold" panose="020B0500000000000000" pitchFamily="34" charset="-128"/>
                <a:ea typeface="Spoqa Han Sans Neo Bold" panose="020B0500000000000000" pitchFamily="34" charset="-128"/>
              </a:rPr>
              <a:t>문서 간 </a:t>
            </a:r>
            <a:r>
              <a:rPr lang="ko-KR" altLang="en-US" sz="2800" b="1" dirty="0" err="1">
                <a:solidFill>
                  <a:srgbClr val="53585F"/>
                </a:solidFill>
                <a:latin typeface="Spoqa Han Sans Neo Bold" panose="020B0500000000000000" pitchFamily="34" charset="-128"/>
                <a:ea typeface="Spoqa Han Sans Neo Bold" panose="020B0500000000000000" pitchFamily="34" charset="-128"/>
              </a:rPr>
              <a:t>유사도를</a:t>
            </a:r>
            <a:r>
              <a:rPr lang="ko-KR" altLang="en-US" sz="2800" b="1" dirty="0">
                <a:solidFill>
                  <a:srgbClr val="53585F"/>
                </a:solidFill>
                <a:latin typeface="Spoqa Han Sans Neo Bold" panose="020B0500000000000000" pitchFamily="34" charset="-128"/>
                <a:ea typeface="Spoqa Han Sans Neo Bold" panose="020B0500000000000000" pitchFamily="34" charset="-128"/>
              </a:rPr>
              <a:t> 측정하기는 어려운 단점</a:t>
            </a:r>
            <a:endParaRPr lang="en" altLang="ko-KR" sz="2800" b="1" dirty="0">
              <a:solidFill>
                <a:srgbClr val="53585F"/>
              </a:solidFill>
              <a:latin typeface="Spoqa Han Sans Neo Bold" panose="020B0500000000000000" pitchFamily="34" charset="-128"/>
              <a:ea typeface="Spoqa Han Sans Neo Bold" panose="020B0500000000000000" pitchFamily="34" charset="-128"/>
            </a:endParaRPr>
          </a:p>
          <a:p>
            <a:endParaRPr lang="en" altLang="ko-KR" sz="2800" dirty="0">
              <a:solidFill>
                <a:srgbClr val="53585F"/>
              </a:solidFill>
              <a:latin typeface="Spoqa Han Sans Neo" panose="020B0500000000000000" pitchFamily="34" charset="-128"/>
              <a:ea typeface="Spoqa Han Sans Neo" panose="020B0500000000000000" pitchFamily="34" charset="-128"/>
            </a:endParaRPr>
          </a:p>
          <a:p>
            <a:r>
              <a:rPr lang="en" altLang="ko-KR" sz="2800" dirty="0">
                <a:solidFill>
                  <a:srgbClr val="53585F"/>
                </a:solidFill>
                <a:latin typeface="Spoqa Han Sans Neo" panose="020B0500000000000000" pitchFamily="34" charset="-128"/>
                <a:ea typeface="Spoqa Han Sans Neo" panose="020B0500000000000000" pitchFamily="34" charset="-128"/>
              </a:rPr>
              <a:t>Word2Vec: </a:t>
            </a:r>
            <a:r>
              <a:rPr lang="ko-KR" altLang="en-US" sz="2800" dirty="0">
                <a:solidFill>
                  <a:srgbClr val="53585F"/>
                </a:solidFill>
                <a:latin typeface="Spoqa Han Sans Neo" panose="020B0500000000000000" pitchFamily="34" charset="-128"/>
                <a:ea typeface="Spoqa Han Sans Neo" panose="020B0500000000000000" pitchFamily="34" charset="-128"/>
              </a:rPr>
              <a:t>저 차원 벡터 공간에 </a:t>
            </a:r>
            <a:r>
              <a:rPr lang="ko-KR" altLang="en-US" sz="2800" dirty="0" err="1">
                <a:solidFill>
                  <a:srgbClr val="53585F"/>
                </a:solidFill>
                <a:latin typeface="Spoqa Han Sans Neo" panose="020B0500000000000000" pitchFamily="34" charset="-128"/>
                <a:ea typeface="Spoqa Han Sans Neo" panose="020B0500000000000000" pitchFamily="34" charset="-128"/>
              </a:rPr>
              <a:t>임베딩</a:t>
            </a:r>
            <a:r>
              <a:rPr lang="ko-KR" altLang="en-US" sz="2800" dirty="0">
                <a:solidFill>
                  <a:srgbClr val="53585F"/>
                </a:solidFill>
                <a:latin typeface="Spoqa Han Sans Neo" panose="020B0500000000000000" pitchFamily="34" charset="-128"/>
                <a:ea typeface="Spoqa Han Sans Neo" panose="020B0500000000000000" pitchFamily="34" charset="-128"/>
              </a:rPr>
              <a:t> 된 단어 벡터 사이의 </a:t>
            </a:r>
            <a:r>
              <a:rPr lang="ko-KR" altLang="en-US" sz="2800" dirty="0" err="1">
                <a:solidFill>
                  <a:srgbClr val="53585F"/>
                </a:solidFill>
                <a:latin typeface="Spoqa Han Sans Neo" panose="020B0500000000000000" pitchFamily="34" charset="-128"/>
                <a:ea typeface="Spoqa Han Sans Neo" panose="020B0500000000000000" pitchFamily="34" charset="-128"/>
              </a:rPr>
              <a:t>유사도를</a:t>
            </a:r>
            <a:r>
              <a:rPr lang="ko-KR" altLang="en-US" sz="2800" dirty="0">
                <a:solidFill>
                  <a:srgbClr val="53585F"/>
                </a:solidFill>
                <a:latin typeface="Spoqa Han Sans Neo" panose="020B0500000000000000" pitchFamily="34" charset="-128"/>
                <a:ea typeface="Spoqa Han Sans Neo" panose="020B0500000000000000" pitchFamily="34" charset="-128"/>
              </a:rPr>
              <a:t> 측정하는 데는 </a:t>
            </a:r>
            <a:r>
              <a:rPr lang="en" altLang="ko-KR" sz="2800" dirty="0">
                <a:solidFill>
                  <a:srgbClr val="53585F"/>
                </a:solidFill>
                <a:latin typeface="Spoqa Han Sans Neo" panose="020B0500000000000000" pitchFamily="34" charset="-128"/>
                <a:ea typeface="Spoqa Han Sans Neo" panose="020B0500000000000000" pitchFamily="34" charset="-128"/>
              </a:rPr>
              <a:t>LSA</a:t>
            </a:r>
            <a:r>
              <a:rPr lang="ko-KR" altLang="en-US" sz="2800" dirty="0">
                <a:solidFill>
                  <a:srgbClr val="53585F"/>
                </a:solidFill>
                <a:latin typeface="Spoqa Han Sans Neo" panose="020B0500000000000000" pitchFamily="34" charset="-128"/>
                <a:ea typeface="Spoqa Han Sans Neo" panose="020B0500000000000000" pitchFamily="34" charset="-128"/>
              </a:rPr>
              <a:t>에 비해 좋은 성능을 가지지만</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사용자가 지정한 윈도우</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주변 단어 몇 개만 볼지</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내에서만 학습</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분석이 이뤄지기 때문에 도큐먼트 전체의 공기 정보</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en" altLang="ko-KR" sz="2800" dirty="0">
                <a:solidFill>
                  <a:srgbClr val="53585F"/>
                </a:solidFill>
                <a:latin typeface="Spoqa Han Sans Neo" panose="020B0500000000000000" pitchFamily="34" charset="-128"/>
                <a:ea typeface="Spoqa Han Sans Neo" panose="020B0500000000000000" pitchFamily="34" charset="-128"/>
              </a:rPr>
              <a:t>co-occurrence)</a:t>
            </a:r>
            <a:r>
              <a:rPr lang="ko-KR" altLang="en-US" sz="2800" dirty="0">
                <a:solidFill>
                  <a:srgbClr val="53585F"/>
                </a:solidFill>
                <a:latin typeface="Spoqa Han Sans Neo" panose="020B0500000000000000" pitchFamily="34" charset="-128"/>
                <a:ea typeface="Spoqa Han Sans Neo" panose="020B0500000000000000" pitchFamily="34" charset="-128"/>
              </a:rPr>
              <a:t>는 반영되기 어려운 단점</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endParaRPr lang="en-US" altLang="ko-KR" sz="2800" dirty="0">
              <a:solidFill>
                <a:srgbClr val="53585F"/>
              </a:solidFill>
              <a:latin typeface="Spoqa Han Sans Neo" panose="020B0500000000000000" pitchFamily="34" charset="-128"/>
              <a:ea typeface="Spoqa Han Sans Neo" panose="020B0500000000000000" pitchFamily="34" charset="-128"/>
            </a:endParaRPr>
          </a:p>
          <a:p>
            <a:r>
              <a:rPr lang="en-US" altLang="ko-KR" sz="2800" dirty="0" err="1">
                <a:solidFill>
                  <a:srgbClr val="53585F"/>
                </a:solidFill>
                <a:latin typeface="Spoqa Han Sans Neo" panose="020B0500000000000000" pitchFamily="34" charset="-128"/>
                <a:ea typeface="Spoqa Han Sans Neo" panose="020B0500000000000000" pitchFamily="34" charset="-128"/>
              </a:rPr>
              <a:t>GloVe</a:t>
            </a:r>
            <a:r>
              <a:rPr lang="en-US" altLang="ko-KR" sz="2800" dirty="0">
                <a:solidFill>
                  <a:srgbClr val="53585F"/>
                </a:solidFill>
                <a:latin typeface="Spoqa Han Sans Neo" panose="020B0500000000000000" pitchFamily="34" charset="-128"/>
                <a:ea typeface="Spoqa Han Sans Neo" panose="020B0500000000000000" pitchFamily="34" charset="-128"/>
              </a:rPr>
              <a:t>: LSA</a:t>
            </a:r>
            <a:r>
              <a:rPr lang="ko-KR" altLang="en-US" sz="2800" dirty="0">
                <a:solidFill>
                  <a:srgbClr val="53585F"/>
                </a:solidFill>
                <a:latin typeface="Spoqa Han Sans Neo" panose="020B0500000000000000" pitchFamily="34" charset="-128"/>
                <a:ea typeface="Spoqa Han Sans Neo" panose="020B0500000000000000" pitchFamily="34" charset="-128"/>
              </a:rPr>
              <a:t>의 메커니즘이었던 카운트 기반의 방법과 </a:t>
            </a:r>
            <a:r>
              <a:rPr lang="en-US" altLang="ko-KR" sz="2800" dirty="0">
                <a:solidFill>
                  <a:srgbClr val="53585F"/>
                </a:solidFill>
                <a:latin typeface="Spoqa Han Sans Neo" panose="020B0500000000000000" pitchFamily="34" charset="-128"/>
                <a:ea typeface="Spoqa Han Sans Neo" panose="020B0500000000000000" pitchFamily="34" charset="-128"/>
              </a:rPr>
              <a:t>Word2Vec</a:t>
            </a:r>
            <a:r>
              <a:rPr lang="ko-KR" altLang="en-US" sz="2800" dirty="0">
                <a:solidFill>
                  <a:srgbClr val="53585F"/>
                </a:solidFill>
                <a:latin typeface="Spoqa Han Sans Neo" panose="020B0500000000000000" pitchFamily="34" charset="-128"/>
                <a:ea typeface="Spoqa Han Sans Neo" panose="020B0500000000000000" pitchFamily="34" charset="-128"/>
              </a:rPr>
              <a:t>의 메커니즘이었던 예측 기반의 방법론 두 가지를 모두 사용</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endParaRPr lang="en-US" altLang="ko-KR" sz="2800" dirty="0">
              <a:solidFill>
                <a:srgbClr val="53585F"/>
              </a:solidFill>
              <a:latin typeface="Spoqa Han Sans Neo" panose="020B0500000000000000" pitchFamily="34" charset="-128"/>
              <a:ea typeface="Spoqa Han Sans Neo" panose="020B0500000000000000" pitchFamily="34" charset="-128"/>
            </a:endParaRPr>
          </a:p>
          <a:p>
            <a:endParaRPr lang="en-US" altLang="ko-KR" sz="2800" dirty="0">
              <a:solidFill>
                <a:srgbClr val="53585F"/>
              </a:solidFill>
              <a:latin typeface="Spoqa Han Sans Neo" panose="020B0500000000000000" pitchFamily="34" charset="-128"/>
              <a:ea typeface="Spoqa Han Sans Neo" panose="020B0500000000000000" pitchFamily="34" charset="-128"/>
            </a:endParaRPr>
          </a:p>
          <a:p>
            <a:r>
              <a:rPr lang="ko-KR" altLang="en-US" sz="2800" dirty="0">
                <a:solidFill>
                  <a:srgbClr val="53585F"/>
                </a:solidFill>
                <a:latin typeface="Spoqa Han Sans Neo" panose="020B0500000000000000" pitchFamily="34" charset="-128"/>
                <a:ea typeface="Spoqa Han Sans Neo" panose="020B0500000000000000" pitchFamily="34" charset="-128"/>
              </a:rPr>
              <a:t>이해하기 위해서는 먼저</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윈도우 기반 동시 등장 행렬</a:t>
            </a:r>
            <a:r>
              <a:rPr lang="en-US" altLang="ko-KR" sz="2800" dirty="0">
                <a:solidFill>
                  <a:srgbClr val="53585F"/>
                </a:solidFill>
                <a:latin typeface="Spoqa Han Sans Neo" panose="020B0500000000000000" pitchFamily="34" charset="-128"/>
                <a:ea typeface="Spoqa Han Sans Neo" panose="020B0500000000000000" pitchFamily="34" charset="-128"/>
              </a:rPr>
              <a:t> (window based co-occurrence matrix)</a:t>
            </a:r>
          </a:p>
          <a:p>
            <a:pPr marL="457200" indent="-4572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동시 등장 확률 </a:t>
            </a:r>
            <a:r>
              <a:rPr lang="en-US" altLang="ko-KR" sz="2800" dirty="0">
                <a:solidFill>
                  <a:srgbClr val="53585F"/>
                </a:solidFill>
                <a:latin typeface="Spoqa Han Sans Neo" panose="020B0500000000000000" pitchFamily="34" charset="-128"/>
                <a:ea typeface="Spoqa Han Sans Neo" panose="020B0500000000000000" pitchFamily="34" charset="-128"/>
              </a:rPr>
              <a:t>(co-occurrence probability)</a:t>
            </a:r>
          </a:p>
          <a:p>
            <a:pPr marL="457200" indent="-4572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r>
              <a:rPr lang="ko-KR" altLang="en-US" sz="2800" dirty="0">
                <a:solidFill>
                  <a:srgbClr val="53585F"/>
                </a:solidFill>
                <a:latin typeface="Spoqa Han Sans Neo" panose="020B0500000000000000" pitchFamily="34" charset="-128"/>
                <a:ea typeface="Spoqa Han Sans Neo" panose="020B0500000000000000" pitchFamily="34" charset="-128"/>
              </a:rPr>
              <a:t>을 이해하자</a:t>
            </a:r>
            <a:endParaRPr lang="en-US" altLang="ko-KR" sz="2800" dirty="0">
              <a:solidFill>
                <a:srgbClr val="53585F"/>
              </a:solidFill>
              <a:latin typeface="Spoqa Han Sans Neo" panose="020B0500000000000000" pitchFamily="34" charset="-128"/>
              <a:ea typeface="Spoqa Han Sans Neo" panose="020B0500000000000000" pitchFamily="34" charset="-128"/>
            </a:endParaRPr>
          </a:p>
        </p:txBody>
      </p:sp>
      <p:sp>
        <p:nvSpPr>
          <p:cNvPr id="16" name="직사각형 15">
            <a:extLst>
              <a:ext uri="{FF2B5EF4-FFF2-40B4-BE49-F238E27FC236}">
                <a16:creationId xmlns:a16="http://schemas.microsoft.com/office/drawing/2014/main" id="{E4ADAB23-6D3B-BE47-AC5F-46E6BA785C24}"/>
              </a:ext>
            </a:extLst>
          </p:cNvPr>
          <p:cNvSpPr/>
          <p:nvPr/>
        </p:nvSpPr>
        <p:spPr>
          <a:xfrm>
            <a:off x="4351078" y="12854402"/>
            <a:ext cx="12734630" cy="646331"/>
          </a:xfrm>
          <a:prstGeom prst="rect">
            <a:avLst/>
          </a:prstGeom>
        </p:spPr>
        <p:txBody>
          <a:bodyPr wrap="square">
            <a:spAutoFit/>
          </a:bodyPr>
          <a:lstStyle/>
          <a:p>
            <a:r>
              <a:rPr lang="en" altLang="ko-Kore-KR" dirty="0">
                <a:solidFill>
                  <a:srgbClr val="222222"/>
                </a:solidFill>
                <a:latin typeface="Arial" panose="020B0604020202020204" pitchFamily="34" charset="0"/>
              </a:rPr>
              <a:t>Pennington, Jeffrey, Richard </a:t>
            </a:r>
            <a:r>
              <a:rPr lang="en" altLang="ko-Kore-KR" dirty="0" err="1">
                <a:solidFill>
                  <a:srgbClr val="222222"/>
                </a:solidFill>
                <a:latin typeface="Arial" panose="020B0604020202020204" pitchFamily="34" charset="0"/>
              </a:rPr>
              <a:t>Socher</a:t>
            </a:r>
            <a:r>
              <a:rPr lang="en" altLang="ko-Kore-KR" dirty="0">
                <a:solidFill>
                  <a:srgbClr val="222222"/>
                </a:solidFill>
                <a:latin typeface="Arial" panose="020B0604020202020204" pitchFamily="34" charset="0"/>
              </a:rPr>
              <a:t>, and Christopher D. Manning. "Glove: Global vectors for word representation." </a:t>
            </a:r>
            <a:r>
              <a:rPr lang="en" altLang="ko-Kore-KR" i="1" dirty="0">
                <a:solidFill>
                  <a:srgbClr val="222222"/>
                </a:solidFill>
                <a:latin typeface="Arial" panose="020B0604020202020204" pitchFamily="34" charset="0"/>
              </a:rPr>
              <a:t>Proceedings of the 2014 conference on empirical methods in natural language processing (EMNLP)</a:t>
            </a:r>
            <a:r>
              <a:rPr lang="en" altLang="ko-Kore-KR" dirty="0">
                <a:solidFill>
                  <a:srgbClr val="222222"/>
                </a:solidFill>
                <a:latin typeface="Arial" panose="020B0604020202020204" pitchFamily="34" charset="0"/>
              </a:rPr>
              <a:t>. 2014.</a:t>
            </a:r>
            <a:endParaRPr lang="ko-Kore-KR" altLang="en-US" dirty="0"/>
          </a:p>
        </p:txBody>
      </p:sp>
    </p:spTree>
    <p:extLst>
      <p:ext uri="{BB962C8B-B14F-4D97-AF65-F5344CB8AC3E}">
        <p14:creationId xmlns:p14="http://schemas.microsoft.com/office/powerpoint/2010/main" val="355767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신경망 이용</a:t>
            </a:r>
            <a:r>
              <a:rPr lang="en-US" altLang="ko-Kore-KR" b="1" dirty="0"/>
              <a:t>: </a:t>
            </a:r>
            <a:r>
              <a:rPr lang="en-US" altLang="ko-KR" b="1" dirty="0" err="1"/>
              <a:t>GloVe</a:t>
            </a:r>
            <a:r>
              <a:rPr lang="en-US" altLang="ko-KR" b="1" dirty="0"/>
              <a:t> (global vectors for word representation)</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CA31135F-E644-0E4D-8A7F-4890459BD0B5}"/>
                  </a:ext>
                </a:extLst>
              </p:cNvPr>
              <p:cNvSpPr/>
              <p:nvPr/>
            </p:nvSpPr>
            <p:spPr>
              <a:xfrm>
                <a:off x="2048515" y="3271507"/>
                <a:ext cx="18493587" cy="3192284"/>
              </a:xfrm>
              <a:prstGeom prst="rect">
                <a:avLst/>
              </a:prstGeom>
            </p:spPr>
            <p:txBody>
              <a:bodyPr wrap="square">
                <a:spAutoFit/>
              </a:bodyPr>
              <a:lstStyle/>
              <a:p>
                <a:r>
                  <a:rPr lang="ko-Kore-KR" altLang="en-US" sz="2800" dirty="0">
                    <a:solidFill>
                      <a:srgbClr val="53585F"/>
                    </a:solidFill>
                    <a:latin typeface="Spoqa Han Sans Neo" panose="020B0500000000000000" pitchFamily="34" charset="-128"/>
                    <a:ea typeface="Spoqa Han Sans Neo" panose="020B0500000000000000" pitchFamily="34" charset="-128"/>
                  </a:rPr>
                  <a:t>윈도우 기반 동시 등장 행렬 </a:t>
                </a:r>
                <a:r>
                  <a:rPr lang="en-US" altLang="ko-Kore-KR" sz="2800" dirty="0">
                    <a:solidFill>
                      <a:srgbClr val="53585F"/>
                    </a:solidFill>
                    <a:latin typeface="Spoqa Han Sans Neo" panose="020B0500000000000000" pitchFamily="34" charset="-128"/>
                    <a:ea typeface="Spoqa Han Sans Neo" panose="020B0500000000000000" pitchFamily="34" charset="-128"/>
                  </a:rPr>
                  <a:t>(window based co-occurrence matrix)</a:t>
                </a:r>
              </a:p>
              <a:p>
                <a:r>
                  <a:rPr lang="en-US" altLang="ko-Kore-KR" sz="2800" dirty="0">
                    <a:solidFill>
                      <a:srgbClr val="53585F"/>
                    </a:solidFill>
                    <a:latin typeface="Spoqa Han Sans Neo" panose="020B0500000000000000" pitchFamily="34" charset="-128"/>
                    <a:ea typeface="Spoqa Han Sans Neo" panose="020B0500000000000000" pitchFamily="34" charset="-128"/>
                  </a:rPr>
                  <a:t> </a:t>
                </a:r>
              </a:p>
              <a:p>
                <a:pPr marL="457200" indent="-457200">
                  <a:buFont typeface="Wingdings" pitchFamily="2" charset="2"/>
                  <a:buChar char="à"/>
                </a:pP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추후 </a:t>
                </a:r>
                <a14:m>
                  <m:oMath xmlns:m="http://schemas.openxmlformats.org/officeDocument/2006/math">
                    <m: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t>𝑋</m:t>
                    </m:r>
                  </m:oMath>
                </a14:m>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 표기할 것이다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à"/>
                </a:pPr>
                <a14:m>
                  <m:oMath xmlns:m="http://schemas.openxmlformats.org/officeDocument/2006/math">
                    <m:sSub>
                      <m:sSubPr>
                        <m:ctrlPr>
                          <a:rPr lang="en-US" altLang="ko-Kore-KR" sz="2800" b="0" i="1" dirty="0"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ore-KR" sz="2800" i="1" dirty="0" smtClean="0">
                            <a:solidFill>
                              <a:srgbClr val="53585F"/>
                            </a:solidFill>
                            <a:latin typeface="Cambria Math" panose="02040503050406030204" pitchFamily="18" charset="0"/>
                            <a:ea typeface="Spoqa Han Sans Neo Bold" panose="020B0500000000000000" pitchFamily="34" charset="-128"/>
                            <a:sym typeface="Wingdings" pitchFamily="2" charset="2"/>
                          </a:rPr>
                          <m:t>𝑋</m:t>
                        </m:r>
                      </m:e>
                      <m:sub>
                        <m:r>
                          <a:rPr lang="en-US" altLang="ko-Kore-KR" sz="2800" b="0" i="1" dirty="0" smtClean="0">
                            <a:solidFill>
                              <a:srgbClr val="53585F"/>
                            </a:solidFill>
                            <a:latin typeface="Cambria Math" panose="02040503050406030204" pitchFamily="18" charset="0"/>
                            <a:ea typeface="Spoqa Han Sans Neo Bold" panose="020B0500000000000000" pitchFamily="34" charset="-128"/>
                            <a:sym typeface="Wingdings" pitchFamily="2" charset="2"/>
                          </a:rPr>
                          <m:t>𝑖𝑗</m:t>
                        </m:r>
                      </m:sub>
                    </m:sSub>
                  </m:oMath>
                </a14:m>
                <a:r>
                  <a:rPr lang="en" altLang="ko-Kore-KR" sz="2800" dirty="0">
                    <a:solidFill>
                      <a:srgbClr val="53585F"/>
                    </a:solidFill>
                    <a:latin typeface="Spoqa Han Sans Neo" panose="020B0500000000000000" pitchFamily="34" charset="-128"/>
                    <a:ea typeface="Spoqa Han Sans Neo" panose="020B0500000000000000" pitchFamily="34" charset="-128"/>
                  </a:rPr>
                  <a:t>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중심단어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등장했을 때 윈도우 내 주변 단어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j</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등장하는 횟수</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14:m>
                  <m:oMath xmlns:m="http://schemas.openxmlformats.org/officeDocument/2006/math">
                    <m:sSub>
                      <m:sSubPr>
                        <m:ctrlP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t>𝑋</m:t>
                        </m:r>
                      </m:e>
                      <m:sub>
                        <m: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t>𝑖</m:t>
                        </m:r>
                      </m:sub>
                    </m:sSub>
                  </m:oMath>
                </a14:m>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14:m>
                  <m:oMath xmlns:m="http://schemas.openxmlformats.org/officeDocument/2006/math">
                    <m:nary>
                      <m:naryPr>
                        <m:chr m:val="∑"/>
                        <m:supHide m:val="on"/>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naryPr>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𝑗</m:t>
                        </m:r>
                      </m:sub>
                      <m:sup/>
                      <m:e>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𝑋</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𝑖𝑗</m:t>
                            </m:r>
                          </m:sub>
                        </m:sSub>
                      </m:e>
                    </m:nary>
                  </m:oMath>
                </a14:m>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동시 등장 행렬에서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행의 값 모두 더한 값</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 altLang="ko-Kore-KR" sz="2800" dirty="0">
                  <a:solidFill>
                    <a:srgbClr val="53585F"/>
                  </a:solidFill>
                  <a:latin typeface="Spoqa Han Sans Neo" panose="020B0500000000000000" pitchFamily="34" charset="-128"/>
                  <a:ea typeface="Spoqa Han Sans Neo" panose="020B0500000000000000" pitchFamily="34" charset="-128"/>
                </a:endParaRPr>
              </a:p>
              <a:p>
                <a:r>
                  <a:rPr lang="ko-Kore-KR" altLang="en-US" sz="2800" dirty="0">
                    <a:solidFill>
                      <a:srgbClr val="53585F"/>
                    </a:solidFill>
                    <a:latin typeface="Spoqa Han Sans Neo" panose="020B0500000000000000" pitchFamily="34" charset="-128"/>
                    <a:ea typeface="Spoqa Han Sans Neo" panose="020B0500000000000000" pitchFamily="34" charset="-128"/>
                  </a:rPr>
                  <a:t>예</a:t>
                </a:r>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en" altLang="ko-Kore-KR" sz="2800" dirty="0">
                    <a:solidFill>
                      <a:srgbClr val="53585F"/>
                    </a:solidFill>
                    <a:latin typeface="Spoqa Han Sans Neo" panose="020B0500000000000000" pitchFamily="34" charset="-128"/>
                    <a:ea typeface="Spoqa Han Sans Neo" panose="020B0500000000000000" pitchFamily="34" charset="-128"/>
                  </a:rPr>
                  <a:t>I like deep learning</a:t>
                </a:r>
                <a:r>
                  <a:rPr lang="en-US" altLang="ko-Kore-KR" sz="2800" dirty="0">
                    <a:solidFill>
                      <a:srgbClr val="53585F"/>
                    </a:solidFill>
                    <a:latin typeface="Spoqa Han Sans Neo" panose="020B0500000000000000" pitchFamily="34" charset="-128"/>
                    <a:ea typeface="Spoqa Han Sans Neo" panose="020B0500000000000000" pitchFamily="34" charset="-128"/>
                  </a:rPr>
                  <a:t>,</a:t>
                </a:r>
                <a:r>
                  <a:rPr lang="ko-Kore-KR" altLang="en-US" sz="2800" dirty="0">
                    <a:solidFill>
                      <a:srgbClr val="53585F"/>
                    </a:solidFill>
                    <a:latin typeface="Spoqa Han Sans Neo" panose="020B0500000000000000" pitchFamily="34" charset="-128"/>
                    <a:ea typeface="Spoqa Han Sans Neo" panose="020B0500000000000000" pitchFamily="34" charset="-128"/>
                  </a:rPr>
                  <a:t> </a:t>
                </a:r>
                <a:r>
                  <a:rPr lang="en" altLang="ko-Kore-KR" sz="2800" dirty="0">
                    <a:solidFill>
                      <a:srgbClr val="53585F"/>
                    </a:solidFill>
                    <a:latin typeface="Spoqa Han Sans Neo" panose="020B0500000000000000" pitchFamily="34" charset="-128"/>
                    <a:ea typeface="Spoqa Han Sans Neo" panose="020B0500000000000000" pitchFamily="34" charset="-128"/>
                  </a:rPr>
                  <a:t>I enjoy embedding</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 altLang="ko-Kore-KR" sz="2800" dirty="0">
                    <a:solidFill>
                      <a:srgbClr val="53585F"/>
                    </a:solidFill>
                    <a:latin typeface="Spoqa Han Sans Neo" panose="020B0500000000000000" pitchFamily="34" charset="-128"/>
                    <a:ea typeface="Spoqa Han Sans Neo" panose="020B0500000000000000" pitchFamily="34" charset="-128"/>
                  </a:rPr>
                  <a:t>I like </a:t>
                </a:r>
                <a:r>
                  <a:rPr lang="en" altLang="ko-Kore-KR" sz="2800" dirty="0" err="1">
                    <a:solidFill>
                      <a:srgbClr val="53585F"/>
                    </a:solidFill>
                    <a:latin typeface="Spoqa Han Sans Neo" panose="020B0500000000000000" pitchFamily="34" charset="-128"/>
                    <a:ea typeface="Spoqa Han Sans Neo" panose="020B0500000000000000" pitchFamily="34" charset="-128"/>
                  </a:rPr>
                  <a:t>fastcampus</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3" name="직사각형 2">
                <a:extLst>
                  <a:ext uri="{FF2B5EF4-FFF2-40B4-BE49-F238E27FC236}">
                    <a16:creationId xmlns:a16="http://schemas.microsoft.com/office/drawing/2014/main" id="{CA31135F-E644-0E4D-8A7F-4890459BD0B5}"/>
                  </a:ext>
                </a:extLst>
              </p:cNvPr>
              <p:cNvSpPr>
                <a:spLocks noRot="1" noChangeAspect="1" noMove="1" noResize="1" noEditPoints="1" noAdjustHandles="1" noChangeArrowheads="1" noChangeShapeType="1" noTextEdit="1"/>
              </p:cNvSpPr>
              <p:nvPr/>
            </p:nvSpPr>
            <p:spPr>
              <a:xfrm>
                <a:off x="2048515" y="3271507"/>
                <a:ext cx="18493587" cy="3192284"/>
              </a:xfrm>
              <a:prstGeom prst="rect">
                <a:avLst/>
              </a:prstGeom>
              <a:blipFill>
                <a:blip r:embed="rId4"/>
                <a:stretch>
                  <a:fillRect l="-686" t="-1984" b="-4762"/>
                </a:stretch>
              </a:blipFill>
            </p:spPr>
            <p:txBody>
              <a:bodyPr/>
              <a:lstStyle/>
              <a:p>
                <a:r>
                  <a:rPr lang="ko-Kore-KR" altLang="en-US">
                    <a:noFill/>
                  </a:rPr>
                  <a:t> </a:t>
                </a:r>
              </a:p>
            </p:txBody>
          </p:sp>
        </mc:Fallback>
      </mc:AlternateContent>
      <p:graphicFrame>
        <p:nvGraphicFramePr>
          <p:cNvPr id="6" name="표 8">
            <a:extLst>
              <a:ext uri="{FF2B5EF4-FFF2-40B4-BE49-F238E27FC236}">
                <a16:creationId xmlns:a16="http://schemas.microsoft.com/office/drawing/2014/main" id="{8C950A0A-DB9D-B044-B555-0973DF5B6604}"/>
              </a:ext>
            </a:extLst>
          </p:cNvPr>
          <p:cNvGraphicFramePr>
            <a:graphicFrameLocks noGrp="1"/>
          </p:cNvGraphicFramePr>
          <p:nvPr>
            <p:extLst>
              <p:ext uri="{D42A27DB-BD31-4B8C-83A1-F6EECF244321}">
                <p14:modId xmlns:p14="http://schemas.microsoft.com/office/powerpoint/2010/main" val="4247149231"/>
              </p:ext>
            </p:extLst>
          </p:nvPr>
        </p:nvGraphicFramePr>
        <p:xfrm>
          <a:off x="1712613" y="7414070"/>
          <a:ext cx="18011560" cy="5083200"/>
        </p:xfrm>
        <a:graphic>
          <a:graphicData uri="http://schemas.openxmlformats.org/drawingml/2006/table">
            <a:tbl>
              <a:tblPr firstRow="1" bandRow="1">
                <a:tableStyleId>{5940675A-B579-460E-94D1-54222C63F5DA}</a:tableStyleId>
              </a:tblPr>
              <a:tblGrid>
                <a:gridCol w="2251445">
                  <a:extLst>
                    <a:ext uri="{9D8B030D-6E8A-4147-A177-3AD203B41FA5}">
                      <a16:colId xmlns:a16="http://schemas.microsoft.com/office/drawing/2014/main" val="3724968222"/>
                    </a:ext>
                  </a:extLst>
                </a:gridCol>
                <a:gridCol w="2251445">
                  <a:extLst>
                    <a:ext uri="{9D8B030D-6E8A-4147-A177-3AD203B41FA5}">
                      <a16:colId xmlns:a16="http://schemas.microsoft.com/office/drawing/2014/main" val="1037951753"/>
                    </a:ext>
                  </a:extLst>
                </a:gridCol>
                <a:gridCol w="2251445">
                  <a:extLst>
                    <a:ext uri="{9D8B030D-6E8A-4147-A177-3AD203B41FA5}">
                      <a16:colId xmlns:a16="http://schemas.microsoft.com/office/drawing/2014/main" val="913322443"/>
                    </a:ext>
                  </a:extLst>
                </a:gridCol>
                <a:gridCol w="2251445">
                  <a:extLst>
                    <a:ext uri="{9D8B030D-6E8A-4147-A177-3AD203B41FA5}">
                      <a16:colId xmlns:a16="http://schemas.microsoft.com/office/drawing/2014/main" val="3984063688"/>
                    </a:ext>
                  </a:extLst>
                </a:gridCol>
                <a:gridCol w="2251445">
                  <a:extLst>
                    <a:ext uri="{9D8B030D-6E8A-4147-A177-3AD203B41FA5}">
                      <a16:colId xmlns:a16="http://schemas.microsoft.com/office/drawing/2014/main" val="2732970792"/>
                    </a:ext>
                  </a:extLst>
                </a:gridCol>
                <a:gridCol w="2251445">
                  <a:extLst>
                    <a:ext uri="{9D8B030D-6E8A-4147-A177-3AD203B41FA5}">
                      <a16:colId xmlns:a16="http://schemas.microsoft.com/office/drawing/2014/main" val="1251081793"/>
                    </a:ext>
                  </a:extLst>
                </a:gridCol>
                <a:gridCol w="2251445">
                  <a:extLst>
                    <a:ext uri="{9D8B030D-6E8A-4147-A177-3AD203B41FA5}">
                      <a16:colId xmlns:a16="http://schemas.microsoft.com/office/drawing/2014/main" val="31582515"/>
                    </a:ext>
                  </a:extLst>
                </a:gridCol>
                <a:gridCol w="2251445">
                  <a:extLst>
                    <a:ext uri="{9D8B030D-6E8A-4147-A177-3AD203B41FA5}">
                      <a16:colId xmlns:a16="http://schemas.microsoft.com/office/drawing/2014/main" val="367930924"/>
                    </a:ext>
                  </a:extLst>
                </a:gridCol>
              </a:tblGrid>
              <a:tr h="635400">
                <a:tc>
                  <a:txBody>
                    <a:bodyPr/>
                    <a:lstStyle/>
                    <a:p>
                      <a:pPr algn="ctr"/>
                      <a:endParaRPr lang="ko-Kore-KR" altLang="en-US" sz="280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algn="ctr"/>
                      <a:r>
                        <a:rPr lang="en-US" altLang="ko-Kore-KR" sz="2800" dirty="0">
                          <a:solidFill>
                            <a:srgbClr val="53585F"/>
                          </a:solidFill>
                          <a:latin typeface="Spoqa Han Sans Neo" panose="020B0500000000000000" pitchFamily="34" charset="-128"/>
                          <a:ea typeface="Spoqa Han Sans Neo" panose="020B0500000000000000" pitchFamily="34" charset="-128"/>
                        </a:rPr>
                        <a:t>I</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algn="ctr"/>
                      <a:r>
                        <a:rPr lang="en-US" altLang="ko-Kore-KR" sz="2800" dirty="0">
                          <a:solidFill>
                            <a:srgbClr val="53585F"/>
                          </a:solidFill>
                          <a:latin typeface="Spoqa Han Sans Neo" panose="020B0500000000000000" pitchFamily="34" charset="-128"/>
                          <a:ea typeface="Spoqa Han Sans Neo" panose="020B0500000000000000" pitchFamily="34" charset="-128"/>
                        </a:rPr>
                        <a:t>Like</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algn="ctr"/>
                      <a:r>
                        <a:rPr lang="en-US" altLang="ko-Kore-KR" sz="2800" dirty="0">
                          <a:solidFill>
                            <a:srgbClr val="53585F"/>
                          </a:solidFill>
                          <a:latin typeface="Spoqa Han Sans Neo" panose="020B0500000000000000" pitchFamily="34" charset="-128"/>
                          <a:ea typeface="Spoqa Han Sans Neo" panose="020B0500000000000000" pitchFamily="34" charset="-128"/>
                        </a:rPr>
                        <a:t>Enjoy</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algn="ctr"/>
                      <a:r>
                        <a:rPr lang="en-US" altLang="ko-Kore-KR" sz="2800" dirty="0">
                          <a:solidFill>
                            <a:srgbClr val="53585F"/>
                          </a:solidFill>
                          <a:latin typeface="Spoqa Han Sans Neo" panose="020B0500000000000000" pitchFamily="34" charset="-128"/>
                          <a:ea typeface="Spoqa Han Sans Neo" panose="020B0500000000000000" pitchFamily="34" charset="-128"/>
                        </a:rPr>
                        <a:t>Deep</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algn="ctr"/>
                      <a:r>
                        <a:rPr lang="en-US" altLang="ko-Kore-KR" sz="2800" dirty="0">
                          <a:solidFill>
                            <a:srgbClr val="53585F"/>
                          </a:solidFill>
                          <a:latin typeface="Spoqa Han Sans Neo" panose="020B0500000000000000" pitchFamily="34" charset="-128"/>
                          <a:ea typeface="Spoqa Han Sans Neo" panose="020B0500000000000000" pitchFamily="34" charset="-128"/>
                        </a:rPr>
                        <a:t>Learning</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algn="ctr"/>
                      <a:r>
                        <a:rPr lang="en-US" altLang="ko-Kore-KR" sz="2800" dirty="0">
                          <a:solidFill>
                            <a:srgbClr val="53585F"/>
                          </a:solidFill>
                          <a:latin typeface="Spoqa Han Sans Neo" panose="020B0500000000000000" pitchFamily="34" charset="-128"/>
                          <a:ea typeface="Spoqa Han Sans Neo" panose="020B0500000000000000" pitchFamily="34" charset="-128"/>
                        </a:rPr>
                        <a:t>Embedding</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tc>
                  <a:txBody>
                    <a:bodyPr/>
                    <a:lstStyle/>
                    <a:p>
                      <a:pPr marL="0" marR="0" lvl="0" indent="0" algn="ctr" defTabSz="1828756" rtl="0" eaLnBrk="1" fontAlgn="auto" latinLnBrk="0" hangingPunct="1">
                        <a:lnSpc>
                          <a:spcPct val="100000"/>
                        </a:lnSpc>
                        <a:spcBef>
                          <a:spcPts val="0"/>
                        </a:spcBef>
                        <a:spcAft>
                          <a:spcPts val="0"/>
                        </a:spcAft>
                        <a:buClrTx/>
                        <a:buSzTx/>
                        <a:buFontTx/>
                        <a:buNone/>
                        <a:tabLst/>
                        <a:defRPr/>
                      </a:pPr>
                      <a:r>
                        <a:rPr lang="en-US" altLang="ko-Kore-KR" sz="2800" dirty="0" err="1">
                          <a:solidFill>
                            <a:srgbClr val="53585F"/>
                          </a:solidFill>
                          <a:latin typeface="Spoqa Han Sans Neo" panose="020B0500000000000000" pitchFamily="34" charset="-128"/>
                          <a:ea typeface="Spoqa Han Sans Neo" panose="020B0500000000000000" pitchFamily="34" charset="-128"/>
                        </a:rPr>
                        <a:t>Fastcampus</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txBody>
                  <a:tcPr anchor="ctr">
                    <a:solidFill>
                      <a:schemeClr val="bg1">
                        <a:lumMod val="95000"/>
                      </a:schemeClr>
                    </a:solidFill>
                  </a:tcPr>
                </a:tc>
                <a:extLst>
                  <a:ext uri="{0D108BD9-81ED-4DB2-BD59-A6C34878D82A}">
                    <a16:rowId xmlns:a16="http://schemas.microsoft.com/office/drawing/2014/main" val="3379745062"/>
                  </a:ext>
                </a:extLst>
              </a:tr>
              <a:tr h="635400">
                <a:tc>
                  <a:txBody>
                    <a:bodyPr/>
                    <a:lstStyle/>
                    <a:p>
                      <a:pPr algn="ctr"/>
                      <a:r>
                        <a:rPr lang="en" sz="2800">
                          <a:solidFill>
                            <a:srgbClr val="53585F"/>
                          </a:solidFill>
                          <a:effectLst/>
                          <a:latin typeface="Spoqa Han Sans Neo" panose="020B0500000000000000" pitchFamily="34" charset="-128"/>
                          <a:ea typeface="Spoqa Han Sans Neo" panose="020B0500000000000000" pitchFamily="34" charset="-128"/>
                        </a:rPr>
                        <a:t>I</a:t>
                      </a:r>
                    </a:p>
                  </a:txBody>
                  <a:tcPr marL="114300" marR="114300" marT="76200" marB="76200" anchor="ctr">
                    <a:solidFill>
                      <a:schemeClr val="bg1">
                        <a:lumMod val="95000"/>
                      </a:schemeClr>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2</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extLst>
                  <a:ext uri="{0D108BD9-81ED-4DB2-BD59-A6C34878D82A}">
                    <a16:rowId xmlns:a16="http://schemas.microsoft.com/office/drawing/2014/main" val="2295948824"/>
                  </a:ext>
                </a:extLst>
              </a:tr>
              <a:tr h="635400">
                <a:tc>
                  <a:txBody>
                    <a:bodyPr/>
                    <a:lstStyle/>
                    <a:p>
                      <a:pPr algn="ctr"/>
                      <a:r>
                        <a:rPr lang="en" sz="2800" dirty="0">
                          <a:solidFill>
                            <a:srgbClr val="53585F"/>
                          </a:solidFill>
                          <a:effectLst/>
                          <a:latin typeface="Spoqa Han Sans Neo" panose="020B0500000000000000" pitchFamily="34" charset="-128"/>
                          <a:ea typeface="Spoqa Han Sans Neo" panose="020B0500000000000000" pitchFamily="34" charset="-128"/>
                        </a:rPr>
                        <a:t>Like</a:t>
                      </a:r>
                    </a:p>
                  </a:txBody>
                  <a:tcPr marL="114300" marR="114300" marT="76200" marB="76200" anchor="ctr">
                    <a:solidFill>
                      <a:schemeClr val="bg1">
                        <a:lumMod val="95000"/>
                      </a:schemeClr>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2</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extLst>
                  <a:ext uri="{0D108BD9-81ED-4DB2-BD59-A6C34878D82A}">
                    <a16:rowId xmlns:a16="http://schemas.microsoft.com/office/drawing/2014/main" val="3899545306"/>
                  </a:ext>
                </a:extLst>
              </a:tr>
              <a:tr h="635400">
                <a:tc>
                  <a:txBody>
                    <a:bodyPr/>
                    <a:lstStyle/>
                    <a:p>
                      <a:pPr algn="ctr"/>
                      <a:r>
                        <a:rPr lang="en" sz="2800" dirty="0">
                          <a:solidFill>
                            <a:srgbClr val="53585F"/>
                          </a:solidFill>
                          <a:effectLst/>
                          <a:latin typeface="Spoqa Han Sans Neo" panose="020B0500000000000000" pitchFamily="34" charset="-128"/>
                          <a:ea typeface="Spoqa Han Sans Neo" panose="020B0500000000000000" pitchFamily="34" charset="-128"/>
                        </a:rPr>
                        <a:t>Enjoy</a:t>
                      </a:r>
                    </a:p>
                  </a:txBody>
                  <a:tcPr marL="114300" marR="114300" marT="76200" marB="76200" anchor="ctr">
                    <a:solidFill>
                      <a:schemeClr val="bg1">
                        <a:lumMod val="95000"/>
                      </a:schemeClr>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extLst>
                  <a:ext uri="{0D108BD9-81ED-4DB2-BD59-A6C34878D82A}">
                    <a16:rowId xmlns:a16="http://schemas.microsoft.com/office/drawing/2014/main" val="1990799611"/>
                  </a:ext>
                </a:extLst>
              </a:tr>
              <a:tr h="635400">
                <a:tc>
                  <a:txBody>
                    <a:bodyPr/>
                    <a:lstStyle/>
                    <a:p>
                      <a:pPr algn="ctr"/>
                      <a:r>
                        <a:rPr lang="en" sz="2800" dirty="0">
                          <a:solidFill>
                            <a:srgbClr val="53585F"/>
                          </a:solidFill>
                          <a:effectLst/>
                          <a:latin typeface="Spoqa Han Sans Neo" panose="020B0500000000000000" pitchFamily="34" charset="-128"/>
                          <a:ea typeface="Spoqa Han Sans Neo" panose="020B0500000000000000" pitchFamily="34" charset="-128"/>
                        </a:rPr>
                        <a:t>Deep</a:t>
                      </a:r>
                    </a:p>
                  </a:txBody>
                  <a:tcPr marL="114300" marR="114300" marT="76200" marB="76200" anchor="ctr">
                    <a:solidFill>
                      <a:schemeClr val="bg1">
                        <a:lumMod val="95000"/>
                      </a:schemeClr>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extLst>
                  <a:ext uri="{0D108BD9-81ED-4DB2-BD59-A6C34878D82A}">
                    <a16:rowId xmlns:a16="http://schemas.microsoft.com/office/drawing/2014/main" val="442219233"/>
                  </a:ext>
                </a:extLst>
              </a:tr>
              <a:tr h="635400">
                <a:tc>
                  <a:txBody>
                    <a:bodyPr/>
                    <a:lstStyle/>
                    <a:p>
                      <a:pPr algn="ctr"/>
                      <a:r>
                        <a:rPr lang="en" sz="2800" dirty="0">
                          <a:solidFill>
                            <a:srgbClr val="53585F"/>
                          </a:solidFill>
                          <a:effectLst/>
                          <a:latin typeface="Spoqa Han Sans Neo" panose="020B0500000000000000" pitchFamily="34" charset="-128"/>
                          <a:ea typeface="Spoqa Han Sans Neo" panose="020B0500000000000000" pitchFamily="34" charset="-128"/>
                        </a:rPr>
                        <a:t>Learning</a:t>
                      </a:r>
                    </a:p>
                  </a:txBody>
                  <a:tcPr marL="114300" marR="114300" marT="76200" marB="76200" anchor="ctr">
                    <a:solidFill>
                      <a:schemeClr val="bg1">
                        <a:lumMod val="95000"/>
                      </a:schemeClr>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extLst>
                  <a:ext uri="{0D108BD9-81ED-4DB2-BD59-A6C34878D82A}">
                    <a16:rowId xmlns:a16="http://schemas.microsoft.com/office/drawing/2014/main" val="2529759589"/>
                  </a:ext>
                </a:extLst>
              </a:tr>
              <a:tr h="635400">
                <a:tc>
                  <a:txBody>
                    <a:bodyPr/>
                    <a:lstStyle/>
                    <a:p>
                      <a:pPr algn="ctr"/>
                      <a:r>
                        <a:rPr lang="en" sz="2800" dirty="0">
                          <a:solidFill>
                            <a:srgbClr val="53585F"/>
                          </a:solidFill>
                          <a:effectLst/>
                          <a:latin typeface="Spoqa Han Sans Neo" panose="020B0500000000000000" pitchFamily="34" charset="-128"/>
                          <a:ea typeface="Spoqa Han Sans Neo" panose="020B0500000000000000" pitchFamily="34" charset="-128"/>
                        </a:rPr>
                        <a:t>Embedding</a:t>
                      </a:r>
                    </a:p>
                  </a:txBody>
                  <a:tcPr marL="114300" marR="114300" marT="76200" marB="76200" anchor="ctr">
                    <a:solidFill>
                      <a:schemeClr val="bg1">
                        <a:lumMod val="95000"/>
                      </a:schemeClr>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extLst>
                  <a:ext uri="{0D108BD9-81ED-4DB2-BD59-A6C34878D82A}">
                    <a16:rowId xmlns:a16="http://schemas.microsoft.com/office/drawing/2014/main" val="3844348716"/>
                  </a:ext>
                </a:extLst>
              </a:tr>
              <a:tr h="635400">
                <a:tc>
                  <a:txBody>
                    <a:bodyPr/>
                    <a:lstStyle/>
                    <a:p>
                      <a:pPr algn="ctr"/>
                      <a:r>
                        <a:rPr lang="en" sz="2800" dirty="0" err="1">
                          <a:solidFill>
                            <a:srgbClr val="53585F"/>
                          </a:solidFill>
                          <a:effectLst/>
                          <a:latin typeface="Spoqa Han Sans Neo" panose="020B0500000000000000" pitchFamily="34" charset="-128"/>
                          <a:ea typeface="Spoqa Han Sans Neo" panose="020B0500000000000000" pitchFamily="34" charset="-128"/>
                        </a:rPr>
                        <a:t>Fastcampus</a:t>
                      </a:r>
                      <a:endParaRPr lang="en" sz="2800" dirty="0">
                        <a:solidFill>
                          <a:srgbClr val="53585F"/>
                        </a:solidFill>
                        <a:effectLst/>
                        <a:latin typeface="Spoqa Han Sans Neo" panose="020B0500000000000000" pitchFamily="34" charset="-128"/>
                        <a:ea typeface="Spoqa Han Sans Neo" panose="020B0500000000000000" pitchFamily="34" charset="-128"/>
                      </a:endParaRPr>
                    </a:p>
                  </a:txBody>
                  <a:tcPr marL="114300" marR="114300" marT="76200" marB="76200" anchor="ctr">
                    <a:solidFill>
                      <a:schemeClr val="bg1">
                        <a:lumMod val="95000"/>
                      </a:schemeClr>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a:solidFill>
                            <a:srgbClr val="53585F"/>
                          </a:solidFill>
                          <a:effectLst/>
                          <a:latin typeface="Spoqa Han Sans Neo" panose="020B0500000000000000" pitchFamily="34" charset="-128"/>
                          <a:ea typeface="Spoqa Han Sans Neo" panose="020B0500000000000000" pitchFamily="34" charset="-128"/>
                        </a:rPr>
                        <a:t>1</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tc>
                  <a:txBody>
                    <a:bodyPr/>
                    <a:lstStyle/>
                    <a:p>
                      <a:pPr algn="ctr"/>
                      <a:r>
                        <a:rPr lang="en-US" altLang="ko-Kore-KR" sz="2800" dirty="0">
                          <a:solidFill>
                            <a:srgbClr val="53585F"/>
                          </a:solidFill>
                          <a:effectLst/>
                          <a:latin typeface="Spoqa Han Sans Neo" panose="020B0500000000000000" pitchFamily="34" charset="-128"/>
                          <a:ea typeface="Spoqa Han Sans Neo" panose="020B0500000000000000" pitchFamily="34" charset="-128"/>
                        </a:rPr>
                        <a:t>0</a:t>
                      </a:r>
                    </a:p>
                  </a:txBody>
                  <a:tcPr marL="114300" marR="114300" marT="76200" marB="76200" anchor="ctr">
                    <a:solidFill>
                      <a:schemeClr val="bg1"/>
                    </a:solidFill>
                  </a:tcPr>
                </a:tc>
                <a:extLst>
                  <a:ext uri="{0D108BD9-81ED-4DB2-BD59-A6C34878D82A}">
                    <a16:rowId xmlns:a16="http://schemas.microsoft.com/office/drawing/2014/main" val="3845627588"/>
                  </a:ext>
                </a:extLst>
              </a:tr>
            </a:tbl>
          </a:graphicData>
        </a:graphic>
      </p:graphicFrame>
      <p:sp>
        <p:nvSpPr>
          <p:cNvPr id="18" name="직사각형 17">
            <a:extLst>
              <a:ext uri="{FF2B5EF4-FFF2-40B4-BE49-F238E27FC236}">
                <a16:creationId xmlns:a16="http://schemas.microsoft.com/office/drawing/2014/main" id="{9671FC04-E57E-5640-A5C5-C191554FAC18}"/>
              </a:ext>
            </a:extLst>
          </p:cNvPr>
          <p:cNvSpPr/>
          <p:nvPr/>
        </p:nvSpPr>
        <p:spPr>
          <a:xfrm>
            <a:off x="4351078" y="12854402"/>
            <a:ext cx="12734630" cy="646331"/>
          </a:xfrm>
          <a:prstGeom prst="rect">
            <a:avLst/>
          </a:prstGeom>
        </p:spPr>
        <p:txBody>
          <a:bodyPr wrap="square">
            <a:spAutoFit/>
          </a:bodyPr>
          <a:lstStyle/>
          <a:p>
            <a:r>
              <a:rPr lang="en" altLang="ko-Kore-KR" dirty="0">
                <a:solidFill>
                  <a:srgbClr val="222222"/>
                </a:solidFill>
                <a:latin typeface="Arial" panose="020B0604020202020204" pitchFamily="34" charset="0"/>
              </a:rPr>
              <a:t>Pennington, Jeffrey, Richard </a:t>
            </a:r>
            <a:r>
              <a:rPr lang="en" altLang="ko-Kore-KR" dirty="0" err="1">
                <a:solidFill>
                  <a:srgbClr val="222222"/>
                </a:solidFill>
                <a:latin typeface="Arial" panose="020B0604020202020204" pitchFamily="34" charset="0"/>
              </a:rPr>
              <a:t>Socher</a:t>
            </a:r>
            <a:r>
              <a:rPr lang="en" altLang="ko-Kore-KR" dirty="0">
                <a:solidFill>
                  <a:srgbClr val="222222"/>
                </a:solidFill>
                <a:latin typeface="Arial" panose="020B0604020202020204" pitchFamily="34" charset="0"/>
              </a:rPr>
              <a:t>, and Christopher D. Manning. "Glove: Global vectors for word representation." </a:t>
            </a:r>
            <a:r>
              <a:rPr lang="en" altLang="ko-Kore-KR" i="1" dirty="0">
                <a:solidFill>
                  <a:srgbClr val="222222"/>
                </a:solidFill>
                <a:latin typeface="Arial" panose="020B0604020202020204" pitchFamily="34" charset="0"/>
              </a:rPr>
              <a:t>Proceedings of the 2014 conference on empirical methods in natural language processing (EMNLP)</a:t>
            </a:r>
            <a:r>
              <a:rPr lang="en" altLang="ko-Kore-KR" dirty="0">
                <a:solidFill>
                  <a:srgbClr val="222222"/>
                </a:solidFill>
                <a:latin typeface="Arial" panose="020B0604020202020204" pitchFamily="34" charset="0"/>
              </a:rPr>
              <a:t>. 2014.</a:t>
            </a:r>
            <a:endParaRPr lang="ko-Kore-KR" altLang="en-US" dirty="0"/>
          </a:p>
        </p:txBody>
      </p:sp>
    </p:spTree>
    <p:extLst>
      <p:ext uri="{BB962C8B-B14F-4D97-AF65-F5344CB8AC3E}">
        <p14:creationId xmlns:p14="http://schemas.microsoft.com/office/powerpoint/2010/main" val="1343163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신경망 이용</a:t>
            </a:r>
            <a:r>
              <a:rPr lang="en-US" altLang="ko-Kore-KR" b="1" dirty="0"/>
              <a:t>: </a:t>
            </a:r>
            <a:r>
              <a:rPr lang="en-US" altLang="ko-KR" b="1" dirty="0" err="1"/>
              <a:t>GloVe</a:t>
            </a:r>
            <a:r>
              <a:rPr lang="en-US" altLang="ko-KR" b="1" dirty="0"/>
              <a:t> (global vectors for word representation)</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E3FED10C-68E3-B04A-A915-DDB1C7F01072}"/>
              </a:ext>
            </a:extLst>
          </p:cNvPr>
          <p:cNvSpPr txBox="1"/>
          <p:nvPr/>
        </p:nvSpPr>
        <p:spPr>
          <a:xfrm>
            <a:off x="13718189" y="10967098"/>
            <a:ext cx="264816" cy="523220"/>
          </a:xfrm>
          <a:prstGeom prst="rect">
            <a:avLst/>
          </a:prstGeom>
          <a:noFill/>
        </p:spPr>
        <p:txBody>
          <a:bodyPr wrap="none" rtlCol="0">
            <a:spAutoFit/>
          </a:bodyPr>
          <a:lstStyle/>
          <a:p>
            <a:r>
              <a:rPr kumimoji="1" lang="ko-Kore-KR" altLang="en-US" sz="2800" dirty="0">
                <a:solidFill>
                  <a:srgbClr val="53585F"/>
                </a:solidFill>
                <a:latin typeface="Spoqa Han Sans Neo" panose="020B0500000000000000" pitchFamily="34" charset="-128"/>
                <a:ea typeface="Spoqa Han Sans Neo" panose="020B0500000000000000" pitchFamily="34" charset="-128"/>
              </a:rPr>
              <a:t> </a:t>
            </a: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CA31135F-E644-0E4D-8A7F-4890459BD0B5}"/>
                  </a:ext>
                </a:extLst>
              </p:cNvPr>
              <p:cNvSpPr/>
              <p:nvPr/>
            </p:nvSpPr>
            <p:spPr>
              <a:xfrm>
                <a:off x="1947677" y="3329608"/>
                <a:ext cx="20790220" cy="9081589"/>
              </a:xfrm>
              <a:prstGeom prst="rect">
                <a:avLst/>
              </a:prstGeom>
            </p:spPr>
            <p:txBody>
              <a:bodyPr wrap="square">
                <a:spAutoFit/>
              </a:bodyPr>
              <a:lstStyle/>
              <a:p>
                <a:pPr marL="457200" indent="-457200">
                  <a:buFont typeface="Arial" panose="020B0604020202020204" pitchFamily="34" charset="0"/>
                  <a:buChar char="•"/>
                </a:pPr>
                <a:r>
                  <a:rPr lang="ko-KR" altLang="en-US" sz="3600" b="1" dirty="0">
                    <a:solidFill>
                      <a:srgbClr val="53585F"/>
                    </a:solidFill>
                    <a:latin typeface="Spoqa Han Sans Neo Bold" panose="020B0500000000000000" pitchFamily="34" charset="-128"/>
                    <a:ea typeface="Spoqa Han Sans Neo Bold" panose="020B0500000000000000" pitchFamily="34" charset="-128"/>
                  </a:rPr>
                  <a:t>동시 등장 확률 </a:t>
                </a:r>
                <a:r>
                  <a:rPr lang="en-US" altLang="ko-KR" sz="3600" b="1" dirty="0">
                    <a:solidFill>
                      <a:srgbClr val="53585F"/>
                    </a:solidFill>
                    <a:latin typeface="Spoqa Han Sans Neo Bold" panose="020B0500000000000000" pitchFamily="34" charset="-128"/>
                    <a:ea typeface="Spoqa Han Sans Neo Bold" panose="020B0500000000000000" pitchFamily="34" charset="-128"/>
                  </a:rPr>
                  <a:t>(co-occurrence probability)</a:t>
                </a:r>
              </a:p>
              <a:p>
                <a:pPr marL="457200" indent="-457200">
                  <a:buFont typeface="Arial" panose="020B0604020202020204" pitchFamily="34" charset="0"/>
                  <a:buChar char="•"/>
                </a:pPr>
                <a:endParaRPr lang="en-US" altLang="ko-KR" sz="3600" b="1" dirty="0">
                  <a:solidFill>
                    <a:srgbClr val="53585F"/>
                  </a:solidFill>
                  <a:latin typeface="Spoqa Han Sans Neo Bold" panose="020B0500000000000000" pitchFamily="34" charset="-128"/>
                  <a:ea typeface="Spoqa Han Sans Neo Bold" panose="020B0500000000000000" pitchFamily="34" charset="-128"/>
                </a:endParaRPr>
              </a:p>
              <a:p>
                <a:pPr marL="1028642" lvl="1" indent="-571500">
                  <a:buFont typeface="Arial" panose="020B0604020202020204" pitchFamily="34" charset="0"/>
                  <a:buChar char="•"/>
                </a:pPr>
                <a14:m>
                  <m:oMath xmlns:m="http://schemas.openxmlformats.org/officeDocument/2006/math">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rPr>
                          <m:t>𝑃</m:t>
                        </m:r>
                      </m:e>
                      <m:sub>
                        <m:r>
                          <a:rPr lang="en-US" altLang="ko-KR" sz="2800" b="0" i="1" smtClean="0">
                            <a:solidFill>
                              <a:srgbClr val="53585F"/>
                            </a:solidFill>
                            <a:latin typeface="Cambria Math" panose="02040503050406030204" pitchFamily="18" charset="0"/>
                            <a:ea typeface="Spoqa Han Sans Neo Bold" panose="020B0500000000000000" pitchFamily="34" charset="-128"/>
                          </a:rPr>
                          <m:t>𝑖𝑘</m:t>
                        </m:r>
                      </m:sub>
                    </m:sSub>
                    <m:r>
                      <a:rPr lang="en-US" altLang="ko-KR" sz="2800" b="0" i="1" smtClean="0">
                        <a:solidFill>
                          <a:srgbClr val="53585F"/>
                        </a:solidFill>
                        <a:latin typeface="Cambria Math" panose="02040503050406030204" pitchFamily="18" charset="0"/>
                        <a:ea typeface="Spoqa Han Sans Neo Bold" panose="020B0500000000000000" pitchFamily="34" charset="-128"/>
                      </a:rPr>
                      <m:t>=</m:t>
                    </m:r>
                    <m:r>
                      <a:rPr lang="en-US" altLang="ko-KR" sz="2800" b="0" i="1" smtClean="0">
                        <a:solidFill>
                          <a:srgbClr val="53585F"/>
                        </a:solidFill>
                        <a:latin typeface="Cambria Math" panose="02040503050406030204" pitchFamily="18" charset="0"/>
                        <a:ea typeface="Spoqa Han Sans Neo Bold" panose="020B0500000000000000" pitchFamily="34" charset="-128"/>
                      </a:rPr>
                      <m:t>𝑃</m:t>
                    </m:r>
                    <m:d>
                      <m:dPr>
                        <m:ctrlPr>
                          <a:rPr lang="en-US" altLang="ko-KR" sz="2800" b="0" i="1" smtClean="0">
                            <a:solidFill>
                              <a:srgbClr val="53585F"/>
                            </a:solidFill>
                            <a:latin typeface="Cambria Math" panose="02040503050406030204" pitchFamily="18" charset="0"/>
                            <a:ea typeface="Spoqa Han Sans Neo Bold" panose="020B0500000000000000" pitchFamily="34" charset="-128"/>
                          </a:rPr>
                        </m:ctrlPr>
                      </m:dPr>
                      <m:e>
                        <m:r>
                          <a:rPr lang="en-US" altLang="ko-KR" sz="2800" b="0" i="1" smtClean="0">
                            <a:solidFill>
                              <a:srgbClr val="53585F"/>
                            </a:solidFill>
                            <a:latin typeface="Cambria Math" panose="02040503050406030204" pitchFamily="18" charset="0"/>
                            <a:ea typeface="Spoqa Han Sans Neo Bold" panose="020B0500000000000000" pitchFamily="34" charset="-128"/>
                          </a:rPr>
                          <m:t>𝑘</m:t>
                        </m:r>
                      </m:e>
                      <m:e>
                        <m:r>
                          <a:rPr lang="en-US" altLang="ko-KR" sz="2800" b="0" i="1" smtClean="0">
                            <a:solidFill>
                              <a:srgbClr val="53585F"/>
                            </a:solidFill>
                            <a:latin typeface="Cambria Math" panose="02040503050406030204" pitchFamily="18" charset="0"/>
                            <a:ea typeface="Spoqa Han Sans Neo Bold" panose="020B0500000000000000" pitchFamily="34" charset="-128"/>
                          </a:rPr>
                          <m:t>𝑖</m:t>
                        </m:r>
                      </m:e>
                    </m:d>
                  </m:oMath>
                </a14:m>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동시 등장 행렬</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ore-KR" sz="2800" dirty="0">
                    <a:solidFill>
                      <a:srgbClr val="53585F"/>
                    </a:solidFill>
                    <a:latin typeface="Spoqa Han Sans Neo" panose="020B0500000000000000" pitchFamily="34" charset="-128"/>
                    <a:ea typeface="Spoqa Han Sans Neo" panose="020B0500000000000000" pitchFamily="34" charset="-128"/>
                  </a:rPr>
                  <a:t>co-occurrence matrix)</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로부터 특정 단어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전체 등장 횟수를 카운트하고</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특정 단어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등장했을 때 어떤 단어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k</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등장한 횟수를 카운트하여 계산한 조건부 확률</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14:m>
                  <m:oMath xmlns:m="http://schemas.openxmlformats.org/officeDocument/2006/math">
                    <m:r>
                      <a:rPr lang="en-US" altLang="ko-KR" sz="2800" i="1">
                        <a:solidFill>
                          <a:srgbClr val="53585F"/>
                        </a:solidFill>
                        <a:latin typeface="Cambria Math" panose="02040503050406030204" pitchFamily="18" charset="0"/>
                        <a:ea typeface="Spoqa Han Sans Neo Bold" panose="020B0500000000000000" pitchFamily="34" charset="-128"/>
                      </a:rPr>
                      <m:t>𝑃</m:t>
                    </m:r>
                    <m:d>
                      <m:dPr>
                        <m:ctrlPr>
                          <a:rPr lang="en-US" altLang="ko-KR" sz="2800" i="1">
                            <a:solidFill>
                              <a:srgbClr val="53585F"/>
                            </a:solidFill>
                            <a:latin typeface="Cambria Math" panose="02040503050406030204" pitchFamily="18" charset="0"/>
                            <a:ea typeface="Spoqa Han Sans Neo Bold" panose="020B0500000000000000" pitchFamily="34" charset="-128"/>
                          </a:rPr>
                        </m:ctrlPr>
                      </m:dPr>
                      <m:e>
                        <m:r>
                          <a:rPr lang="en-US" altLang="ko-KR" sz="2800" i="1">
                            <a:solidFill>
                              <a:srgbClr val="53585F"/>
                            </a:solidFill>
                            <a:latin typeface="Cambria Math" panose="02040503050406030204" pitchFamily="18" charset="0"/>
                            <a:ea typeface="Spoqa Han Sans Neo Bold" panose="020B0500000000000000" pitchFamily="34" charset="-128"/>
                          </a:rPr>
                          <m:t>𝑘</m:t>
                        </m:r>
                      </m:e>
                      <m:e>
                        <m:r>
                          <a:rPr lang="en-US" altLang="ko-KR" sz="2800" i="1">
                            <a:solidFill>
                              <a:srgbClr val="53585F"/>
                            </a:solidFill>
                            <a:latin typeface="Cambria Math" panose="02040503050406030204" pitchFamily="18" charset="0"/>
                            <a:ea typeface="Spoqa Han Sans Neo Bold" panose="020B0500000000000000" pitchFamily="34" charset="-128"/>
                          </a:rPr>
                          <m:t>𝑖</m:t>
                        </m:r>
                      </m:e>
                    </m:d>
                  </m:oMath>
                </a14:m>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에서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중심</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단어</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(center word), k</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주변 단어</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(context word)</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라 했을 때</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2"/>
                <a:r>
                  <a:rPr lang="en-US" altLang="ko-Kore-KR" sz="2800" dirty="0">
                    <a:solidFill>
                      <a:srgbClr val="53585F"/>
                    </a:solidFill>
                    <a:latin typeface="Spoqa Han Sans Neo" panose="020B0500000000000000" pitchFamily="34" charset="-128"/>
                    <a:ea typeface="Spoqa Han Sans Neo" panose="020B0500000000000000" pitchFamily="34" charset="-128"/>
                  </a:rPr>
                  <a:t>co-occurrence matrix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에서 중심 단어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행의 모든 값을 더한 값을 분모로 하고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행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k</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열의 값을 분자로 한 값이다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r>
                  <a:rPr lang="en-US" altLang="ko-KR" sz="2800" dirty="0">
                    <a:solidFill>
                      <a:srgbClr val="53585F"/>
                    </a:solidFill>
                    <a:latin typeface="Spoqa Han Sans Neo" panose="020B0500000000000000" pitchFamily="34" charset="-128"/>
                    <a:ea typeface="Spoqa Han Sans Neo" panose="020B0500000000000000" pitchFamily="34" charset="-128"/>
                  </a:rPr>
                  <a:t>Ice </a:t>
                </a:r>
                <a:r>
                  <a:rPr lang="ko-KR" altLang="en-US" sz="2800" dirty="0">
                    <a:solidFill>
                      <a:srgbClr val="53585F"/>
                    </a:solidFill>
                    <a:latin typeface="Spoqa Han Sans Neo" panose="020B0500000000000000" pitchFamily="34" charset="-128"/>
                    <a:ea typeface="Spoqa Han Sans Neo" panose="020B0500000000000000" pitchFamily="34" charset="-128"/>
                  </a:rPr>
                  <a:t>가 등장했을 때 </a:t>
                </a:r>
                <a:r>
                  <a:rPr lang="en-US" altLang="ko-KR" sz="2800" dirty="0">
                    <a:solidFill>
                      <a:srgbClr val="53585F"/>
                    </a:solidFill>
                    <a:latin typeface="Spoqa Han Sans Neo" panose="020B0500000000000000" pitchFamily="34" charset="-128"/>
                    <a:ea typeface="Spoqa Han Sans Neo" panose="020B0500000000000000" pitchFamily="34" charset="-128"/>
                  </a:rPr>
                  <a:t>solid</a:t>
                </a:r>
                <a:r>
                  <a:rPr lang="ko-KR" altLang="en-US" sz="2800" dirty="0">
                    <a:solidFill>
                      <a:srgbClr val="53585F"/>
                    </a:solidFill>
                    <a:latin typeface="Spoqa Han Sans Neo" panose="020B0500000000000000" pitchFamily="34" charset="-128"/>
                    <a:ea typeface="Spoqa Han Sans Neo" panose="020B0500000000000000" pitchFamily="34" charset="-128"/>
                  </a:rPr>
                  <a:t>가 등장할 확률 </a:t>
                </a:r>
                <a:r>
                  <a:rPr lang="en-US" altLang="ko-KR" sz="2800" dirty="0">
                    <a:solidFill>
                      <a:srgbClr val="53585F"/>
                    </a:solidFill>
                    <a:latin typeface="Spoqa Han Sans Neo" panose="020B0500000000000000" pitchFamily="34" charset="-128"/>
                    <a:ea typeface="Spoqa Han Sans Neo" panose="020B0500000000000000" pitchFamily="34" charset="-128"/>
                  </a:rPr>
                  <a:t>1.9e-4 </a:t>
                </a:r>
                <a:r>
                  <a:rPr lang="ko-KR" altLang="en-US" sz="2800" dirty="0">
                    <a:solidFill>
                      <a:srgbClr val="53585F"/>
                    </a:solidFill>
                    <a:latin typeface="Spoqa Han Sans Neo" panose="020B0500000000000000" pitchFamily="34" charset="-128"/>
                    <a:ea typeface="Spoqa Han Sans Neo" panose="020B0500000000000000" pitchFamily="34" charset="-128"/>
                  </a:rPr>
                  <a:t>는 </a:t>
                </a:r>
                <a:r>
                  <a:rPr lang="en-US" altLang="ko-KR" sz="2800" dirty="0">
                    <a:solidFill>
                      <a:srgbClr val="53585F"/>
                    </a:solidFill>
                    <a:latin typeface="Spoqa Han Sans Neo" panose="020B0500000000000000" pitchFamily="34" charset="-128"/>
                    <a:ea typeface="Spoqa Han Sans Neo" panose="020B0500000000000000" pitchFamily="34" charset="-128"/>
                  </a:rPr>
                  <a:t>solid</a:t>
                </a:r>
                <a:r>
                  <a:rPr lang="ko-KR" altLang="en-US" sz="2800" dirty="0">
                    <a:solidFill>
                      <a:srgbClr val="53585F"/>
                    </a:solidFill>
                    <a:latin typeface="Spoqa Han Sans Neo" panose="020B0500000000000000" pitchFamily="34" charset="-128"/>
                    <a:ea typeface="Spoqa Han Sans Neo" panose="020B0500000000000000" pitchFamily="34" charset="-128"/>
                  </a:rPr>
                  <a:t>가 등장할 확률 </a:t>
                </a:r>
                <a:r>
                  <a:rPr lang="en-US" altLang="ko-KR" sz="2800" dirty="0">
                    <a:solidFill>
                      <a:srgbClr val="53585F"/>
                    </a:solidFill>
                    <a:latin typeface="Spoqa Han Sans Neo" panose="020B0500000000000000" pitchFamily="34" charset="-128"/>
                    <a:ea typeface="Spoqa Han Sans Neo" panose="020B0500000000000000" pitchFamily="34" charset="-128"/>
                  </a:rPr>
                  <a:t>2.2e-5 </a:t>
                </a:r>
                <a:r>
                  <a:rPr lang="ko-KR" altLang="en-US" sz="2800" dirty="0">
                    <a:solidFill>
                      <a:srgbClr val="53585F"/>
                    </a:solidFill>
                    <a:latin typeface="Spoqa Han Sans Neo" panose="020B0500000000000000" pitchFamily="34" charset="-128"/>
                    <a:ea typeface="Spoqa Han Sans Neo" panose="020B0500000000000000" pitchFamily="34" charset="-128"/>
                  </a:rPr>
                  <a:t>보다 </a:t>
                </a:r>
                <a:r>
                  <a:rPr lang="en-US" altLang="ko-KR" sz="2800" dirty="0">
                    <a:solidFill>
                      <a:srgbClr val="53585F"/>
                    </a:solidFill>
                    <a:latin typeface="Spoqa Han Sans Neo" panose="020B0500000000000000" pitchFamily="34" charset="-128"/>
                    <a:ea typeface="Spoqa Han Sans Neo" panose="020B0500000000000000" pitchFamily="34" charset="-128"/>
                  </a:rPr>
                  <a:t>8.9</a:t>
                </a:r>
                <a:r>
                  <a:rPr lang="ko-KR" altLang="en-US" sz="2800" dirty="0">
                    <a:solidFill>
                      <a:srgbClr val="53585F"/>
                    </a:solidFill>
                    <a:latin typeface="Spoqa Han Sans Neo" panose="020B0500000000000000" pitchFamily="34" charset="-128"/>
                    <a:ea typeface="Spoqa Han Sans Neo" panose="020B0500000000000000" pitchFamily="34" charset="-128"/>
                  </a:rPr>
                  <a:t>배 크다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이를 이용한 손실 함수는</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R" sz="28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3" name="직사각형 2">
                <a:extLst>
                  <a:ext uri="{FF2B5EF4-FFF2-40B4-BE49-F238E27FC236}">
                    <a16:creationId xmlns:a16="http://schemas.microsoft.com/office/drawing/2014/main" id="{CA31135F-E644-0E4D-8A7F-4890459BD0B5}"/>
                  </a:ext>
                </a:extLst>
              </p:cNvPr>
              <p:cNvSpPr>
                <a:spLocks noRot="1" noChangeAspect="1" noMove="1" noResize="1" noEditPoints="1" noAdjustHandles="1" noChangeArrowheads="1" noChangeShapeType="1" noTextEdit="1"/>
              </p:cNvSpPr>
              <p:nvPr/>
            </p:nvSpPr>
            <p:spPr>
              <a:xfrm>
                <a:off x="1947677" y="3329608"/>
                <a:ext cx="20790220" cy="9081589"/>
              </a:xfrm>
              <a:prstGeom prst="rect">
                <a:avLst/>
              </a:prstGeom>
              <a:blipFill>
                <a:blip r:embed="rId4"/>
                <a:stretch>
                  <a:fillRect l="-794" t="-1117"/>
                </a:stretch>
              </a:blipFill>
            </p:spPr>
            <p:txBody>
              <a:bodyPr/>
              <a:lstStyle/>
              <a:p>
                <a:r>
                  <a:rPr lang="ko-Kore-KR" altLang="en-US">
                    <a:noFill/>
                  </a:rPr>
                  <a:t> </a:t>
                </a:r>
              </a:p>
            </p:txBody>
          </p:sp>
        </mc:Fallback>
      </mc:AlternateContent>
      <p:sp>
        <p:nvSpPr>
          <p:cNvPr id="2" name="직사각형 1">
            <a:extLst>
              <a:ext uri="{FF2B5EF4-FFF2-40B4-BE49-F238E27FC236}">
                <a16:creationId xmlns:a16="http://schemas.microsoft.com/office/drawing/2014/main" id="{149C2E70-5AF2-1142-B309-8C1D36CA45BA}"/>
              </a:ext>
            </a:extLst>
          </p:cNvPr>
          <p:cNvSpPr/>
          <p:nvPr/>
        </p:nvSpPr>
        <p:spPr>
          <a:xfrm>
            <a:off x="4351078" y="12854402"/>
            <a:ext cx="12734630" cy="646331"/>
          </a:xfrm>
          <a:prstGeom prst="rect">
            <a:avLst/>
          </a:prstGeom>
        </p:spPr>
        <p:txBody>
          <a:bodyPr wrap="square">
            <a:spAutoFit/>
          </a:bodyPr>
          <a:lstStyle/>
          <a:p>
            <a:r>
              <a:rPr lang="en" altLang="ko-Kore-KR" dirty="0">
                <a:solidFill>
                  <a:srgbClr val="222222"/>
                </a:solidFill>
                <a:latin typeface="Arial" panose="020B0604020202020204" pitchFamily="34" charset="0"/>
              </a:rPr>
              <a:t>Pennington, Jeffrey, Richard </a:t>
            </a:r>
            <a:r>
              <a:rPr lang="en" altLang="ko-Kore-KR" dirty="0" err="1">
                <a:solidFill>
                  <a:srgbClr val="222222"/>
                </a:solidFill>
                <a:latin typeface="Arial" panose="020B0604020202020204" pitchFamily="34" charset="0"/>
              </a:rPr>
              <a:t>Socher</a:t>
            </a:r>
            <a:r>
              <a:rPr lang="en" altLang="ko-Kore-KR" dirty="0">
                <a:solidFill>
                  <a:srgbClr val="222222"/>
                </a:solidFill>
                <a:latin typeface="Arial" panose="020B0604020202020204" pitchFamily="34" charset="0"/>
              </a:rPr>
              <a:t>, and Christopher D. Manning. "Glove: Global vectors for word representation." </a:t>
            </a:r>
            <a:r>
              <a:rPr lang="en" altLang="ko-Kore-KR" i="1" dirty="0">
                <a:solidFill>
                  <a:srgbClr val="222222"/>
                </a:solidFill>
                <a:latin typeface="Arial" panose="020B0604020202020204" pitchFamily="34" charset="0"/>
              </a:rPr>
              <a:t>Proceedings of the 2014 conference on empirical methods in natural language processing (EMNLP)</a:t>
            </a:r>
            <a:r>
              <a:rPr lang="en" altLang="ko-Kore-KR" dirty="0">
                <a:solidFill>
                  <a:srgbClr val="222222"/>
                </a:solidFill>
                <a:latin typeface="Arial" panose="020B0604020202020204" pitchFamily="34" charset="0"/>
              </a:rPr>
              <a:t>. 2014.</a:t>
            </a:r>
            <a:endParaRPr lang="ko-Kore-KR" altLang="en-US" dirty="0"/>
          </a:p>
        </p:txBody>
      </p:sp>
      <p:pic>
        <p:nvPicPr>
          <p:cNvPr id="4" name="그림 3">
            <a:extLst>
              <a:ext uri="{FF2B5EF4-FFF2-40B4-BE49-F238E27FC236}">
                <a16:creationId xmlns:a16="http://schemas.microsoft.com/office/drawing/2014/main" id="{D6B16D73-8A2A-B44E-9502-7F2A7554C232}"/>
              </a:ext>
            </a:extLst>
          </p:cNvPr>
          <p:cNvPicPr>
            <a:picLocks noChangeAspect="1"/>
          </p:cNvPicPr>
          <p:nvPr/>
        </p:nvPicPr>
        <p:blipFill>
          <a:blip r:embed="rId5"/>
          <a:stretch>
            <a:fillRect/>
          </a:stretch>
        </p:blipFill>
        <p:spPr>
          <a:xfrm>
            <a:off x="3865245" y="6782131"/>
            <a:ext cx="13706296" cy="4000326"/>
          </a:xfrm>
          <a:prstGeom prst="rect">
            <a:avLst/>
          </a:prstGeom>
        </p:spPr>
      </p:pic>
    </p:spTree>
    <p:extLst>
      <p:ext uri="{BB962C8B-B14F-4D97-AF65-F5344CB8AC3E}">
        <p14:creationId xmlns:p14="http://schemas.microsoft.com/office/powerpoint/2010/main" val="1142212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신경망 이용</a:t>
            </a:r>
            <a:r>
              <a:rPr lang="en-US" altLang="ko-Kore-KR" b="1" dirty="0"/>
              <a:t>: </a:t>
            </a:r>
            <a:r>
              <a:rPr lang="en-US" altLang="ko-KR" b="1" dirty="0" err="1"/>
              <a:t>GloVe</a:t>
            </a:r>
            <a:r>
              <a:rPr lang="en-US" altLang="ko-KR" b="1" dirty="0"/>
              <a:t> (global vectors for word representation)</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CA31135F-E644-0E4D-8A7F-4890459BD0B5}"/>
                  </a:ext>
                </a:extLst>
              </p:cNvPr>
              <p:cNvSpPr/>
              <p:nvPr/>
            </p:nvSpPr>
            <p:spPr>
              <a:xfrm>
                <a:off x="1968231" y="3209307"/>
                <a:ext cx="19849778" cy="5992603"/>
              </a:xfrm>
              <a:prstGeom prst="rect">
                <a:avLst/>
              </a:prstGeom>
            </p:spPr>
            <p:txBody>
              <a:bodyPr wrap="square">
                <a:spAutoFit/>
              </a:bodyPr>
              <a:lstStyle/>
              <a:p>
                <a:r>
                  <a:rPr lang="en" altLang="ko-KR" sz="3600" b="1" dirty="0" err="1">
                    <a:solidFill>
                      <a:srgbClr val="53585F"/>
                    </a:solidFill>
                    <a:latin typeface="Spoqa Han Sans Neo Bold" panose="020B0500000000000000" pitchFamily="34" charset="-128"/>
                    <a:ea typeface="Spoqa Han Sans Neo Bold" panose="020B0500000000000000" pitchFamily="34" charset="-128"/>
                  </a:rPr>
                  <a:t>GloVe</a:t>
                </a:r>
                <a:br>
                  <a:rPr lang="en" altLang="ko-KR" sz="3600" b="1" dirty="0">
                    <a:solidFill>
                      <a:srgbClr val="53585F"/>
                    </a:solidFill>
                    <a:latin typeface="Spoqa Han Sans Neo Bold" panose="020B0500000000000000" pitchFamily="34" charset="-128"/>
                    <a:ea typeface="Spoqa Han Sans Neo Bold" panose="020B0500000000000000" pitchFamily="34" charset="-128"/>
                  </a:rPr>
                </a:br>
                <a:endParaRPr lang="en-US" altLang="ko-KR" sz="14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 typeface="Wingdings" pitchFamily="2" charset="2"/>
                  <a:buChar char="è"/>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2800" dirty="0">
                    <a:solidFill>
                      <a:srgbClr val="53585F"/>
                    </a:solidFill>
                    <a:latin typeface="Spoqa Han Sans Neo" panose="020B0500000000000000" pitchFamily="34" charset="-128"/>
                    <a:ea typeface="Spoqa Han Sans Neo" panose="020B0500000000000000" pitchFamily="34" charset="-128"/>
                  </a:rPr>
                  <a:t>Embedding</a:t>
                </a:r>
                <a:r>
                  <a:rPr lang="ko-KR" altLang="en-US" sz="2800" dirty="0">
                    <a:solidFill>
                      <a:srgbClr val="53585F"/>
                    </a:solidFill>
                    <a:latin typeface="Spoqa Han Sans Neo" panose="020B0500000000000000" pitchFamily="34" charset="-128"/>
                    <a:ea typeface="Spoqa Han Sans Neo" panose="020B0500000000000000" pitchFamily="34" charset="-128"/>
                  </a:rPr>
                  <a:t>된 중심 단어</a:t>
                </a:r>
                <a:r>
                  <a:rPr lang="en-US" altLang="ko-KR" sz="28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𝑤</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𝑖</m:t>
                        </m:r>
                      </m:sub>
                    </m:s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 </m:t>
                    </m:r>
                  </m:oMath>
                </a14:m>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와 주변 단어 벡터</a:t>
                </a:r>
                <a:r>
                  <a:rPr lang="en-US" altLang="ko-KR" sz="28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acc>
                      <m:accPr>
                        <m:chr m:val="̃"/>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accPr>
                      <m:e>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𝑤</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𝑘</m:t>
                            </m:r>
                          </m:sub>
                        </m:sSub>
                      </m:e>
                    </m:acc>
                  </m:oMath>
                </a14:m>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의 내적</a:t>
                </a:r>
                <a:r>
                  <a:rPr lang="en-US" altLang="ko-KR" sz="2800" dirty="0">
                    <a:solidFill>
                      <a:srgbClr val="53585F"/>
                    </a:solidFill>
                    <a:latin typeface="Spoqa Han Sans Neo" panose="020B0500000000000000" pitchFamily="34" charset="-128"/>
                    <a:ea typeface="Spoqa Han Sans Neo" panose="020B0500000000000000" pitchFamily="34" charset="-128"/>
                  </a:rPr>
                  <a:t>(dot product)</a:t>
                </a:r>
                <a:r>
                  <a:rPr lang="ko-KR" altLang="en-US" sz="2800" dirty="0">
                    <a:solidFill>
                      <a:srgbClr val="53585F"/>
                    </a:solidFill>
                    <a:latin typeface="Spoqa Han Sans Neo" panose="020B0500000000000000" pitchFamily="34" charset="-128"/>
                    <a:ea typeface="Spoqa Han Sans Neo" panose="020B0500000000000000" pitchFamily="34" charset="-128"/>
                  </a:rPr>
                  <a:t>이 전체 </a:t>
                </a:r>
                <a:r>
                  <a:rPr lang="en-US" altLang="ko-KR" sz="2800" dirty="0">
                    <a:solidFill>
                      <a:srgbClr val="53585F"/>
                    </a:solidFill>
                    <a:latin typeface="Spoqa Han Sans Neo" panose="020B0500000000000000" pitchFamily="34" charset="-128"/>
                    <a:ea typeface="Spoqa Han Sans Neo" panose="020B0500000000000000" pitchFamily="34" charset="-128"/>
                  </a:rPr>
                  <a:t>corpus</a:t>
                </a:r>
                <a:r>
                  <a:rPr lang="ko-KR" altLang="en-US" sz="2800" dirty="0">
                    <a:solidFill>
                      <a:srgbClr val="53585F"/>
                    </a:solidFill>
                    <a:latin typeface="Spoqa Han Sans Neo" panose="020B0500000000000000" pitchFamily="34" charset="-128"/>
                    <a:ea typeface="Spoqa Han Sans Neo" panose="020B0500000000000000" pitchFamily="34" charset="-128"/>
                  </a:rPr>
                  <a:t>에서의 동시 등장 확률의 </a:t>
                </a:r>
                <a:r>
                  <a:rPr lang="en-US" altLang="ko-KR" sz="2800" dirty="0">
                    <a:solidFill>
                      <a:srgbClr val="53585F"/>
                    </a:solidFill>
                    <a:latin typeface="Spoqa Han Sans Neo" panose="020B0500000000000000" pitchFamily="34" charset="-128"/>
                    <a:ea typeface="Spoqa Han Sans Neo" panose="020B0500000000000000" pitchFamily="34" charset="-128"/>
                  </a:rPr>
                  <a:t>log</a:t>
                </a:r>
                <a:r>
                  <a:rPr lang="ko-KR" altLang="en-US" sz="2800" dirty="0">
                    <a:solidFill>
                      <a:srgbClr val="53585F"/>
                    </a:solidFill>
                    <a:latin typeface="Spoqa Han Sans Neo" panose="020B0500000000000000" pitchFamily="34" charset="-128"/>
                    <a:ea typeface="Spoqa Han Sans Neo" panose="020B0500000000000000" pitchFamily="34" charset="-128"/>
                  </a:rPr>
                  <a:t>값</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이 되도록 만드는 것</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914342" lvl="1" indent="-457200">
                  <a:buFont typeface="Wingdings" pitchFamily="2" charset="2"/>
                  <a:buChar char="è"/>
                </a:pPr>
                <a:r>
                  <a:rPr lang="ko-KR" altLang="en-US" sz="2800" dirty="0">
                    <a:solidFill>
                      <a:srgbClr val="53585F"/>
                    </a:solidFill>
                    <a:latin typeface="Spoqa Han Sans Neo" panose="020B0500000000000000" pitchFamily="34" charset="-128"/>
                    <a:ea typeface="Spoqa Han Sans Neo" panose="020B0500000000000000" pitchFamily="34" charset="-128"/>
                  </a:rPr>
                  <a:t>이를 만족하도록 </a:t>
                </a:r>
                <a:r>
                  <a:rPr lang="en-US" altLang="ko-KR" sz="2800" dirty="0">
                    <a:solidFill>
                      <a:srgbClr val="53585F"/>
                    </a:solidFill>
                    <a:latin typeface="Spoqa Han Sans Neo" panose="020B0500000000000000" pitchFamily="34" charset="-128"/>
                    <a:ea typeface="Spoqa Han Sans Neo" panose="020B0500000000000000" pitchFamily="34" charset="-128"/>
                  </a:rPr>
                  <a:t>embedding vector</a:t>
                </a:r>
                <a:r>
                  <a:rPr lang="ko-KR" altLang="en-US" sz="2800" dirty="0">
                    <a:solidFill>
                      <a:srgbClr val="53585F"/>
                    </a:solidFill>
                    <a:latin typeface="Spoqa Han Sans Neo" panose="020B0500000000000000" pitchFamily="34" charset="-128"/>
                    <a:ea typeface="Spoqa Han Sans Neo" panose="020B0500000000000000" pitchFamily="34" charset="-128"/>
                  </a:rPr>
                  <a:t>을 만드는 것이 목표</a:t>
                </a:r>
                <a:r>
                  <a:rPr lang="en-US" altLang="ko-KR" sz="2800" dirty="0">
                    <a:solidFill>
                      <a:srgbClr val="53585F"/>
                    </a:solidFill>
                    <a:latin typeface="Spoqa Han Sans Neo" panose="020B0500000000000000" pitchFamily="34" charset="-128"/>
                    <a:ea typeface="Spoqa Han Sans Neo" panose="020B0500000000000000" pitchFamily="34" charset="-128"/>
                  </a:rPr>
                  <a:t>!</a:t>
                </a:r>
                <a:endPar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14:m>
                  <m:oMath xmlns:m="http://schemas.openxmlformats.org/officeDocument/2006/math">
                    <m:r>
                      <a:rPr lang="en-US" altLang="ko-KR" sz="2800" i="1" smtClean="0">
                        <a:solidFill>
                          <a:srgbClr val="53585F"/>
                        </a:solidFill>
                        <a:latin typeface="Cambria Math" panose="02040503050406030204" pitchFamily="18" charset="0"/>
                        <a:ea typeface="Spoqa Han Sans Neo Bold" panose="020B0500000000000000" pitchFamily="34" charset="-128"/>
                        <a:sym typeface="Wingdings" pitchFamily="2" charset="2"/>
                      </a:rPr>
                      <m:t>𝑑𝑜𝑡</m:t>
                    </m:r>
                    <m:r>
                      <a:rPr lang="en-US" altLang="ko-KR" sz="280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lang="en-US" altLang="ko-KR" sz="2800" i="1" smtClean="0">
                        <a:solidFill>
                          <a:srgbClr val="53585F"/>
                        </a:solidFill>
                        <a:latin typeface="Cambria Math" panose="02040503050406030204" pitchFamily="18" charset="0"/>
                        <a:ea typeface="Spoqa Han Sans Neo Bold" panose="020B0500000000000000" pitchFamily="34" charset="-128"/>
                        <a:sym typeface="Wingdings" pitchFamily="2" charset="2"/>
                      </a:rPr>
                      <m:t>𝑝𝑟𝑜𝑑𝑢𝑐𝑡</m:t>
                    </m:r>
                    <m:d>
                      <m:d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dPr>
                      <m:e>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𝑤</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𝑖</m:t>
                            </m:r>
                          </m:sub>
                        </m:s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 </m:t>
                        </m:r>
                        <m:acc>
                          <m:accPr>
                            <m:chr m:val="̃"/>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accPr>
                          <m:e>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𝑤</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𝑘</m:t>
                                </m:r>
                              </m:sub>
                            </m:sSub>
                          </m:e>
                        </m:acc>
                      </m:e>
                    </m:d>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Sup>
                      <m:sSubSup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𝑤</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𝑇</m:t>
                        </m:r>
                      </m:sup>
                    </m:sSubSup>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acc>
                          <m:accPr>
                            <m:chr m:val="̃"/>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acc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𝑤</m:t>
                            </m:r>
                          </m:e>
                        </m:acc>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𝑗</m:t>
                        </m:r>
                      </m:sub>
                    </m:sSub>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m:t>
                    </m:r>
                    <m:func>
                      <m:funcPr>
                        <m:ctrlPr>
                          <a:rPr lang="en-US" altLang="ko-KR" sz="2800" b="0" i="1" smtClean="0">
                            <a:solidFill>
                              <a:srgbClr val="53585F"/>
                            </a:solidFill>
                            <a:latin typeface="Cambria Math" panose="02040503050406030204" pitchFamily="18" charset="0"/>
                            <a:ea typeface="Cambria Math" panose="02040503050406030204" pitchFamily="18" charset="0"/>
                            <a:sym typeface="Wingdings" pitchFamily="2" charset="2"/>
                          </a:rPr>
                        </m:ctrlPr>
                      </m:funcPr>
                      <m:fName>
                        <m:r>
                          <m:rPr>
                            <m:sty m:val="p"/>
                          </m:rPr>
                          <a:rPr lang="en-US" altLang="ko-KR" sz="2800" b="0" i="0" smtClean="0">
                            <a:solidFill>
                              <a:srgbClr val="53585F"/>
                            </a:solidFill>
                            <a:latin typeface="Cambria Math" panose="02040503050406030204" pitchFamily="18" charset="0"/>
                            <a:ea typeface="Cambria Math" panose="02040503050406030204" pitchFamily="18" charset="0"/>
                            <a:sym typeface="Wingdings" pitchFamily="2" charset="2"/>
                          </a:rPr>
                          <m:t>log</m:t>
                        </m:r>
                      </m:fName>
                      <m:e>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𝑃</m:t>
                        </m:r>
                        <m:d>
                          <m:dPr>
                            <m:ctrlP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ctrlPr>
                          </m:dPr>
                          <m:e>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𝑘</m:t>
                            </m:r>
                          </m:e>
                          <m:e>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𝑖</m:t>
                            </m:r>
                          </m:e>
                        </m:d>
                      </m:e>
                    </m:func>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m:t>
                    </m:r>
                    <m:func>
                      <m:funcPr>
                        <m:ctrlPr>
                          <a:rPr lang="en-US" altLang="ko-KR" sz="2800" b="0" i="1" smtClean="0">
                            <a:solidFill>
                              <a:srgbClr val="53585F"/>
                            </a:solidFill>
                            <a:latin typeface="Cambria Math" panose="02040503050406030204" pitchFamily="18" charset="0"/>
                            <a:ea typeface="Cambria Math" panose="02040503050406030204" pitchFamily="18" charset="0"/>
                            <a:sym typeface="Wingdings" pitchFamily="2" charset="2"/>
                          </a:rPr>
                        </m:ctrlPr>
                      </m:funcPr>
                      <m:fName>
                        <m:r>
                          <m:rPr>
                            <m:sty m:val="p"/>
                          </m:rPr>
                          <a:rPr lang="en-US" altLang="ko-KR" sz="2800" b="0" i="0" smtClean="0">
                            <a:solidFill>
                              <a:srgbClr val="53585F"/>
                            </a:solidFill>
                            <a:latin typeface="Cambria Math" panose="02040503050406030204" pitchFamily="18" charset="0"/>
                            <a:ea typeface="Cambria Math" panose="02040503050406030204" pitchFamily="18" charset="0"/>
                            <a:sym typeface="Wingdings" pitchFamily="2" charset="2"/>
                          </a:rPr>
                          <m:t>log</m:t>
                        </m:r>
                      </m:fName>
                      <m:e>
                        <m:sSub>
                          <m:sSubPr>
                            <m:ctrlP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ctrlPr>
                          </m:sSubPr>
                          <m:e>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𝑃</m:t>
                            </m:r>
                          </m:e>
                          <m:sub>
                            <m:r>
                              <a:rPr lang="en-US" altLang="ko-KR" sz="2800" i="1">
                                <a:solidFill>
                                  <a:srgbClr val="53585F"/>
                                </a:solidFill>
                                <a:latin typeface="Cambria Math" panose="02040503050406030204" pitchFamily="18" charset="0"/>
                                <a:ea typeface="Cambria Math" panose="02040503050406030204" pitchFamily="18" charset="0"/>
                                <a:sym typeface="Wingdings" pitchFamily="2" charset="2"/>
                              </a:rPr>
                              <m:t>𝑖𝑘</m:t>
                            </m:r>
                          </m:sub>
                        </m:sSub>
                      </m:e>
                    </m:func>
                  </m:oMath>
                </a14:m>
                <a:r>
                  <a:rPr lang="ko-KR" altLang="en-US" sz="2800" b="0" dirty="0">
                    <a:solidFill>
                      <a:srgbClr val="53585F"/>
                    </a:solidFill>
                    <a:latin typeface="Spoqa Han Sans Neo" panose="020B0500000000000000" pitchFamily="34" charset="-128"/>
                    <a:ea typeface="Spoqa Han Sans Neo" panose="020B0500000000000000" pitchFamily="34" charset="-128"/>
                    <a:sym typeface="Wingdings" pitchFamily="2" charset="2"/>
                  </a:rPr>
                  <a:t>의 꼴</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14:m>
                  <m:oMath xmlns:m="http://schemas.openxmlformats.org/officeDocument/2006/math">
                    <m:sSub>
                      <m:sSubPr>
                        <m:ctrlP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t>𝑋</m:t>
                        </m:r>
                      </m:e>
                      <m:sub>
                        <m:r>
                          <a:rPr lang="en-US" altLang="ko-Kore-KR" sz="2800" i="1" dirty="0">
                            <a:solidFill>
                              <a:srgbClr val="53585F"/>
                            </a:solidFill>
                            <a:latin typeface="Cambria Math" panose="02040503050406030204" pitchFamily="18" charset="0"/>
                            <a:ea typeface="Spoqa Han Sans Neo Bold" panose="020B0500000000000000" pitchFamily="34" charset="-128"/>
                            <a:sym typeface="Wingdings" pitchFamily="2" charset="2"/>
                          </a:rPr>
                          <m:t>𝑖𝑗</m:t>
                        </m:r>
                      </m:sub>
                    </m:sSub>
                  </m:oMath>
                </a14:m>
                <a:r>
                  <a:rPr lang="en" altLang="ko-Kore-KR" sz="2800" dirty="0">
                    <a:solidFill>
                      <a:srgbClr val="53585F"/>
                    </a:solidFill>
                    <a:latin typeface="Spoqa Han Sans Neo" panose="020B0500000000000000" pitchFamily="34" charset="-128"/>
                    <a:ea typeface="Spoqa Han Sans Neo" panose="020B0500000000000000" pitchFamily="34" charset="-128"/>
                  </a:rPr>
                  <a:t>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ore-KR" sz="2800" dirty="0">
                    <a:solidFill>
                      <a:srgbClr val="53585F"/>
                    </a:solidFill>
                    <a:latin typeface="Spoqa Han Sans Neo" panose="020B0500000000000000" pitchFamily="34" charset="-128"/>
                    <a:ea typeface="Spoqa Han Sans Neo" panose="020B0500000000000000" pitchFamily="34" charset="-128"/>
                  </a:rPr>
                  <a:t>window based co-occurrence matrix :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중심단어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i</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등장했을 때 윈도우 내 주변 단어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j</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등장하는 횟수</a:t>
                </a:r>
                <a:endParaRPr lang="en-US" altLang="ko-KR" sz="2800" b="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r>
                  <a:rPr lang="ko-KR" altLang="en-US" sz="2800" dirty="0">
                    <a:solidFill>
                      <a:srgbClr val="53585F"/>
                    </a:solidFill>
                    <a:ea typeface="Spoqa Han Sans Neo Bold" panose="020B0500000000000000" pitchFamily="34" charset="-128"/>
                    <a:sym typeface="Wingdings" pitchFamily="2" charset="2"/>
                  </a:rPr>
                  <a:t>손실 함수 </a:t>
                </a:r>
                <a14:m>
                  <m:oMath xmlns:m="http://schemas.openxmlformats.org/officeDocument/2006/math">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𝐽</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nary>
                      <m:naryPr>
                        <m:chr m:val="∑"/>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naryPr>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𝑗</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=1</m:t>
                        </m:r>
                      </m:sub>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𝑉</m:t>
                        </m:r>
                      </m:sup>
                      <m:e>
                        <m:sSup>
                          <m:sSup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p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𝑓</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𝑋</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𝑖𝑗</m:t>
                                </m:r>
                              </m:sub>
                            </m:s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d>
                              <m:d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sSubSup>
                                  <m:sSubSup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𝑤</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𝑇</m:t>
                                    </m:r>
                                  </m:sup>
                                </m:sSubSup>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acc>
                                      <m:accPr>
                                        <m:chr m:val="̃"/>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acc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𝑤</m:t>
                                        </m:r>
                                      </m:e>
                                    </m:acc>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𝑗</m:t>
                                    </m:r>
                                  </m:sub>
                                </m:s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𝑏</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m:t>
                                    </m:r>
                                  </m:sub>
                                </m:s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acc>
                                  <m:accPr>
                                    <m:chr m:val="̃"/>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accPr>
                                  <m:e>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𝑏</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𝑗</m:t>
                                        </m:r>
                                      </m:sub>
                                    </m:sSub>
                                  </m:e>
                                </m:acc>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func>
                                  <m:func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funcPr>
                                  <m:fName>
                                    <m:r>
                                      <m:rPr>
                                        <m:sty m:val="p"/>
                                      </m:rPr>
                                      <a:rPr lang="en-US" altLang="ko-KR" sz="2800" b="0" i="0" smtClean="0">
                                        <a:solidFill>
                                          <a:srgbClr val="53585F"/>
                                        </a:solidFill>
                                        <a:latin typeface="Cambria Math" panose="02040503050406030204" pitchFamily="18" charset="0"/>
                                        <a:ea typeface="Spoqa Han Sans Neo" panose="020B0500000000000000" pitchFamily="34" charset="-128"/>
                                        <a:sym typeface="Wingdings" pitchFamily="2" charset="2"/>
                                      </a:rPr>
                                      <m:t>log</m:t>
                                    </m:r>
                                  </m:fName>
                                  <m:e>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𝑋</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𝑖𝑗</m:t>
                                        </m:r>
                                      </m:sub>
                                    </m:sSub>
                                  </m:e>
                                </m:func>
                              </m:e>
                            </m:d>
                          </m:e>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2</m:t>
                            </m:r>
                          </m:sup>
                        </m:sSup>
                      </m:e>
                    </m:nary>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𝑤h𝑒𝑟𝑒</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𝑓</m:t>
                    </m:r>
                    <m:d>
                      <m:d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e>
                    </m:d>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d>
                      <m:dPr>
                        <m:begChr m:val="{"/>
                        <m:endChr m:val=""/>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eqArr>
                          <m:eqArr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eqArrPr>
                          <m:e>
                            <m:sSup>
                              <m:sSup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pPr>
                              <m:e>
                                <m:d>
                                  <m:d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f>
                                      <m:f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fPr>
                                      <m:num>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num>
                                      <m:den>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𝑚𝑎𝑥</m:t>
                                            </m:r>
                                          </m:sub>
                                        </m:sSub>
                                      </m:den>
                                    </m:f>
                                  </m:e>
                                </m:d>
                              </m:e>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𝛼</m:t>
                                </m:r>
                              </m:sup>
                            </m:sSup>
                          </m:e>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1     </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𝑜𝑡h𝑒𝑟𝑤𝑖𝑠𝑒</m:t>
                            </m:r>
                          </m:e>
                        </m:eqAr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𝑖𝑓</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&lt;</m:t>
                        </m:r>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𝑚𝑎𝑥</m:t>
                            </m:r>
                          </m:sub>
                        </m:sSub>
                      </m:e>
                    </m:d>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𝑏</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𝑖</m:t>
                        </m:r>
                      </m:sub>
                    </m:s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 </m:t>
                    </m:r>
                    <m:acc>
                      <m:accPr>
                        <m:chr m:val="̃"/>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accPr>
                      <m:e>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𝑏</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𝑗</m:t>
                            </m:r>
                          </m:sub>
                        </m:sSub>
                      </m:e>
                    </m:acc>
                  </m:oMath>
                </a14:m>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는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bias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3" name="직사각형 2">
                <a:extLst>
                  <a:ext uri="{FF2B5EF4-FFF2-40B4-BE49-F238E27FC236}">
                    <a16:creationId xmlns:a16="http://schemas.microsoft.com/office/drawing/2014/main" id="{CA31135F-E644-0E4D-8A7F-4890459BD0B5}"/>
                  </a:ext>
                </a:extLst>
              </p:cNvPr>
              <p:cNvSpPr>
                <a:spLocks noRot="1" noChangeAspect="1" noMove="1" noResize="1" noEditPoints="1" noAdjustHandles="1" noChangeArrowheads="1" noChangeShapeType="1" noTextEdit="1"/>
              </p:cNvSpPr>
              <p:nvPr/>
            </p:nvSpPr>
            <p:spPr>
              <a:xfrm>
                <a:off x="1968231" y="3209307"/>
                <a:ext cx="19849778" cy="5992603"/>
              </a:xfrm>
              <a:prstGeom prst="rect">
                <a:avLst/>
              </a:prstGeom>
              <a:blipFill>
                <a:blip r:embed="rId4"/>
                <a:stretch>
                  <a:fillRect l="-960" t="-1480" b="-56871"/>
                </a:stretch>
              </a:blipFill>
            </p:spPr>
            <p:txBody>
              <a:bodyPr/>
              <a:lstStyle/>
              <a:p>
                <a:r>
                  <a:rPr lang="ko-Kore-KR" altLang="en-US">
                    <a:noFill/>
                  </a:rPr>
                  <a:t> </a:t>
                </a:r>
              </a:p>
            </p:txBody>
          </p:sp>
        </mc:Fallback>
      </mc:AlternateContent>
      <p:sp>
        <p:nvSpPr>
          <p:cNvPr id="2" name="직사각형 1">
            <a:extLst>
              <a:ext uri="{FF2B5EF4-FFF2-40B4-BE49-F238E27FC236}">
                <a16:creationId xmlns:a16="http://schemas.microsoft.com/office/drawing/2014/main" id="{149C2E70-5AF2-1142-B309-8C1D36CA45BA}"/>
              </a:ext>
            </a:extLst>
          </p:cNvPr>
          <p:cNvSpPr/>
          <p:nvPr/>
        </p:nvSpPr>
        <p:spPr>
          <a:xfrm>
            <a:off x="1998921" y="12854402"/>
            <a:ext cx="17586251" cy="646331"/>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Pennington, Jeffrey, Richard </a:t>
            </a:r>
            <a:r>
              <a:rPr lang="en" altLang="ko-Kore-KR" dirty="0" err="1">
                <a:solidFill>
                  <a:srgbClr val="53585F"/>
                </a:solidFill>
                <a:latin typeface="Spoqa Han Sans Neo" panose="020B0500000000000000" pitchFamily="34" charset="-128"/>
                <a:ea typeface="Spoqa Han Sans Neo" panose="020B0500000000000000" pitchFamily="34" charset="-128"/>
              </a:rPr>
              <a:t>Socher</a:t>
            </a:r>
            <a:r>
              <a:rPr lang="en" altLang="ko-Kore-KR" dirty="0">
                <a:solidFill>
                  <a:srgbClr val="53585F"/>
                </a:solidFill>
                <a:latin typeface="Spoqa Han Sans Neo" panose="020B0500000000000000" pitchFamily="34" charset="-128"/>
                <a:ea typeface="Spoqa Han Sans Neo" panose="020B0500000000000000" pitchFamily="34" charset="-128"/>
              </a:rPr>
              <a:t>, and Christopher D. Manning. "Glove: Global vectors for word representation." Proceedings of the 2014 conference on empirical methods in natural language processing (EMNLP). 2014.</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76804" name="Picture 4">
            <a:extLst>
              <a:ext uri="{FF2B5EF4-FFF2-40B4-BE49-F238E27FC236}">
                <a16:creationId xmlns:a16="http://schemas.microsoft.com/office/drawing/2014/main" id="{29A03CD8-9BC6-1646-B0DE-45E6FFB3F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303" y="7743180"/>
            <a:ext cx="6228743" cy="4895955"/>
          </a:xfrm>
          <a:prstGeom prst="rect">
            <a:avLst/>
          </a:prstGeom>
          <a:noFill/>
          <a:extLst>
            <a:ext uri="{909E8E84-426E-40DD-AFC4-6F175D3DCCD1}">
              <a14:hiddenFill xmlns:a14="http://schemas.microsoft.com/office/drawing/2010/main">
                <a:solidFill>
                  <a:srgbClr val="FFFFFF"/>
                </a:solidFill>
              </a14:hiddenFill>
            </a:ext>
          </a:extLst>
        </p:spPr>
      </p:pic>
      <p:pic>
        <p:nvPicPr>
          <p:cNvPr id="76806" name="Picture 6">
            <a:extLst>
              <a:ext uri="{FF2B5EF4-FFF2-40B4-BE49-F238E27FC236}">
                <a16:creationId xmlns:a16="http://schemas.microsoft.com/office/drawing/2014/main" id="{D2E2F45D-319F-C948-B8C0-279A357AA8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21521" y="8692541"/>
            <a:ext cx="5598885" cy="278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2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Recap: Sequence-to-sequence</a:t>
            </a:r>
            <a:r>
              <a:rPr lang="ko-KR" altLang="en-US" b="1" dirty="0"/>
              <a:t>에서의 </a:t>
            </a:r>
            <a:r>
              <a:rPr lang="en-US" altLang="ko-KR" b="1" dirty="0"/>
              <a:t>encoder</a:t>
            </a:r>
          </a:p>
          <a:p>
            <a:pPr>
              <a:spcBef>
                <a:spcPts val="1000"/>
              </a:spcBef>
              <a:defRPr sz="3000" spc="-59">
                <a:latin typeface="SpoqaHanSans-Bold"/>
                <a:ea typeface="SpoqaHanSans-Bold"/>
                <a:cs typeface="SpoqaHanSans-Bold"/>
                <a:sym typeface="SpoqaHanSans-Bold"/>
              </a:defRPr>
            </a:pPr>
            <a:r>
              <a:rPr lang="en-US" altLang="ko-KR" b="1" dirty="0"/>
              <a:t>: </a:t>
            </a:r>
            <a:r>
              <a:rPr lang="ko-KR" altLang="en-US" b="1" dirty="0" err="1"/>
              <a:t>임베딩</a:t>
            </a:r>
            <a:r>
              <a:rPr lang="en-US" altLang="ko-KR" b="1" dirty="0"/>
              <a:t>(embedding)</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23" name="Picture 2" descr="ROKROKSS">
            <a:extLst>
              <a:ext uri="{FF2B5EF4-FFF2-40B4-BE49-F238E27FC236}">
                <a16:creationId xmlns:a16="http://schemas.microsoft.com/office/drawing/2014/main" id="{A0770C40-5CE2-B34B-942D-66CC3B4D38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47" b="32664"/>
          <a:stretch/>
        </p:blipFill>
        <p:spPr bwMode="auto">
          <a:xfrm>
            <a:off x="13594087" y="2723872"/>
            <a:ext cx="7114844" cy="3922724"/>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AD734A-FCEC-4246-8BDD-10DE9DA0E2C7}"/>
              </a:ext>
            </a:extLst>
          </p:cNvPr>
          <p:cNvSpPr/>
          <p:nvPr/>
        </p:nvSpPr>
        <p:spPr>
          <a:xfrm>
            <a:off x="1586795" y="13037110"/>
            <a:ext cx="9797490" cy="369332"/>
          </a:xfrm>
          <a:prstGeom prst="rect">
            <a:avLst/>
          </a:prstGeom>
        </p:spPr>
        <p:txBody>
          <a:bodyPr wrap="none">
            <a:spAutoFit/>
          </a:bodyPr>
          <a:lstStyle/>
          <a:p>
            <a:r>
              <a:rPr lang="en" altLang="ko-Kore-KR" dirty="0"/>
              <a:t>I. </a:t>
            </a:r>
            <a:r>
              <a:rPr lang="en" altLang="ko-Kore-KR" dirty="0" err="1"/>
              <a:t>Sutskever</a:t>
            </a:r>
            <a:r>
              <a:rPr lang="en" altLang="ko-Kore-KR" dirty="0"/>
              <a:t>, O. </a:t>
            </a:r>
            <a:r>
              <a:rPr lang="en" altLang="ko-Kore-KR" dirty="0" err="1"/>
              <a:t>Vinyals</a:t>
            </a:r>
            <a:r>
              <a:rPr lang="en" altLang="ko-Kore-KR" dirty="0"/>
              <a:t>, and Q. V. Le, Sequence to Sequence Learning with Neural Networks, NIPS 2014 </a:t>
            </a:r>
          </a:p>
        </p:txBody>
      </p:sp>
      <p:sp>
        <p:nvSpPr>
          <p:cNvPr id="27" name="TextBox 26">
            <a:extLst>
              <a:ext uri="{FF2B5EF4-FFF2-40B4-BE49-F238E27FC236}">
                <a16:creationId xmlns:a16="http://schemas.microsoft.com/office/drawing/2014/main" id="{7BE407B8-420C-E84C-A4F4-D809627E4D5D}"/>
              </a:ext>
            </a:extLst>
          </p:cNvPr>
          <p:cNvSpPr txBox="1"/>
          <p:nvPr/>
        </p:nvSpPr>
        <p:spPr>
          <a:xfrm>
            <a:off x="2277783" y="5840777"/>
            <a:ext cx="16499854" cy="6986528"/>
          </a:xfrm>
          <a:prstGeom prst="rect">
            <a:avLst/>
          </a:prstGeom>
          <a:noFill/>
        </p:spPr>
        <p:txBody>
          <a:bodyPr wrap="square" rtlCol="0">
            <a:spAutoFit/>
          </a:bodyPr>
          <a:lstStyle/>
          <a:p>
            <a:r>
              <a:rPr kumimoji="1" lang="ko-KR" altLang="en-US" sz="3200" b="1" dirty="0" err="1">
                <a:solidFill>
                  <a:srgbClr val="53585F"/>
                </a:solidFill>
                <a:latin typeface="Spoqa Han Sans Neo Bold" panose="020B0500000000000000" pitchFamily="34" charset="-128"/>
                <a:ea typeface="Spoqa Han Sans Neo Bold" panose="020B0500000000000000" pitchFamily="34" charset="-128"/>
              </a:rPr>
              <a:t>임베딩</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(embedding)</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rPr>
              <a:t>이란</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rPr>
              <a:t>수학에서 </a:t>
            </a:r>
            <a:r>
              <a:rPr kumimoji="1" lang="en-US" altLang="ko-KR" sz="3200" dirty="0">
                <a:solidFill>
                  <a:srgbClr val="53585F"/>
                </a:solidFill>
                <a:latin typeface="Spoqa Han Sans Neo" panose="020B0500000000000000" pitchFamily="34" charset="-128"/>
                <a:ea typeface="Spoqa Han Sans Neo" panose="020B0500000000000000" pitchFamily="34" charset="-128"/>
              </a:rPr>
              <a:t>embedding(</a:t>
            </a:r>
            <a:r>
              <a:rPr kumimoji="1" lang="ko-KR" altLang="en-US" sz="3200" dirty="0">
                <a:solidFill>
                  <a:srgbClr val="53585F"/>
                </a:solidFill>
                <a:latin typeface="Spoqa Han Sans Neo" panose="020B0500000000000000" pitchFamily="34" charset="-128"/>
                <a:ea typeface="Spoqa Han Sans Neo" panose="020B0500000000000000" pitchFamily="34" charset="-128"/>
              </a:rPr>
              <a:t>혹은 </a:t>
            </a:r>
            <a:r>
              <a:rPr kumimoji="1" lang="en-US" altLang="ko-KR" sz="3200" dirty="0">
                <a:solidFill>
                  <a:srgbClr val="53585F"/>
                </a:solidFill>
                <a:latin typeface="Spoqa Han Sans Neo" panose="020B0500000000000000" pitchFamily="34" charset="-128"/>
                <a:ea typeface="Spoqa Han Sans Neo" panose="020B0500000000000000" pitchFamily="34" charset="-128"/>
              </a:rPr>
              <a:t>imbedding)</a:t>
            </a:r>
            <a:r>
              <a:rPr kumimoji="1" lang="ko-KR" altLang="en-US" sz="3200" dirty="0">
                <a:solidFill>
                  <a:srgbClr val="53585F"/>
                </a:solidFill>
                <a:latin typeface="Spoqa Han Sans Neo" panose="020B0500000000000000" pitchFamily="34" charset="-128"/>
                <a:ea typeface="Spoqa Han Sans Neo" panose="020B0500000000000000" pitchFamily="34" charset="-128"/>
              </a:rPr>
              <a:t>이란 하나의 사례</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안에 포함된 수학적 구조의 한 예로</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r>
              <a:rPr kumimoji="1" lang="ko-KR" altLang="en-US" sz="3200" dirty="0">
                <a:solidFill>
                  <a:srgbClr val="53585F"/>
                </a:solidFill>
                <a:latin typeface="Spoqa Han Sans Neo" panose="020B0500000000000000" pitchFamily="34" charset="-128"/>
                <a:ea typeface="Spoqa Han Sans Neo" panose="020B0500000000000000" pitchFamily="34" charset="-128"/>
              </a:rPr>
              <a:t>모집단의 성격을  보존하면서도 모집단과는 다른 형태의 소집단으로 매핑</a:t>
            </a:r>
            <a:r>
              <a:rPr kumimoji="1" lang="en-US" altLang="ko-KR" sz="3200" dirty="0">
                <a:solidFill>
                  <a:srgbClr val="53585F"/>
                </a:solidFill>
                <a:latin typeface="Spoqa Han Sans Neo" panose="020B0500000000000000" pitchFamily="34" charset="-128"/>
                <a:ea typeface="Spoqa Han Sans Neo" panose="020B0500000000000000" pitchFamily="34" charset="-128"/>
              </a:rPr>
              <a:t>(mapping) </a:t>
            </a:r>
            <a:r>
              <a:rPr kumimoji="1" lang="ko-KR" altLang="en-US" sz="3200" dirty="0">
                <a:solidFill>
                  <a:srgbClr val="53585F"/>
                </a:solidFill>
                <a:latin typeface="Spoqa Han Sans Neo" panose="020B0500000000000000" pitchFamily="34" charset="-128"/>
                <a:ea typeface="Spoqa Han Sans Neo" panose="020B0500000000000000" pitchFamily="34" charset="-128"/>
              </a:rPr>
              <a:t>되는 것</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Dimension reduction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방법</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 을 통해 얻어질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br>
              <a:rPr kumimoji="1" lang="en-US" altLang="ko-KR" sz="3200" dirty="0">
                <a:solidFill>
                  <a:srgbClr val="53585F"/>
                </a:solidFill>
                <a:latin typeface="Spoqa Han Sans Neo" panose="020B0500000000000000" pitchFamily="34" charset="-128"/>
                <a:ea typeface="Spoqa Han Sans Neo" panose="020B0500000000000000" pitchFamily="34" charset="-128"/>
              </a:rPr>
            </a:b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rPr>
              <a:t>크게 </a:t>
            </a:r>
            <a:r>
              <a:rPr kumimoji="1" lang="en-US" altLang="ko-KR" sz="3200" dirty="0">
                <a:solidFill>
                  <a:srgbClr val="53585F"/>
                </a:solidFill>
                <a:latin typeface="Spoqa Han Sans Neo" panose="020B0500000000000000" pitchFamily="34" charset="-128"/>
                <a:ea typeface="Spoqa Han Sans Neo" panose="020B0500000000000000" pitchFamily="34" charset="-128"/>
              </a:rPr>
              <a:t>3</a:t>
            </a:r>
            <a:r>
              <a:rPr kumimoji="1" lang="ko-KR" altLang="en-US" sz="3200" dirty="0">
                <a:solidFill>
                  <a:srgbClr val="53585F"/>
                </a:solidFill>
                <a:latin typeface="Spoqa Han Sans Neo" panose="020B0500000000000000" pitchFamily="34" charset="-128"/>
                <a:ea typeface="Spoqa Han Sans Neo" panose="020B0500000000000000" pitchFamily="34" charset="-128"/>
              </a:rPr>
              <a:t>가지 용도</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pPr marL="514350" indent="-514350">
              <a:buAutoNum type="arabicPeriod"/>
            </a:pPr>
            <a:r>
              <a:rPr kumimoji="1" lang="ko-KR" altLang="en-US" sz="3200" dirty="0">
                <a:solidFill>
                  <a:srgbClr val="53585F"/>
                </a:solidFill>
                <a:latin typeface="Spoqa Han Sans Neo" panose="020B0500000000000000" pitchFamily="34" charset="-128"/>
                <a:ea typeface="Spoqa Han Sans Neo" panose="020B0500000000000000" pitchFamily="34" charset="-128"/>
              </a:rPr>
              <a:t>가장 가까운 이웃 정보를 찾도록 해준다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유저의 관심사나 클러스터 카테고리에 대해서 추천을 하도록 도와준다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marL="514350" indent="-514350">
              <a:buAutoNum type="arabicPeriod"/>
            </a:pPr>
            <a:r>
              <a:rPr kumimoji="1" lang="ko-KR" altLang="en-US" sz="3200" dirty="0">
                <a:solidFill>
                  <a:srgbClr val="53585F"/>
                </a:solidFill>
                <a:latin typeface="Spoqa Han Sans Neo" panose="020B0500000000000000" pitchFamily="34" charset="-128"/>
                <a:ea typeface="Spoqa Han Sans Neo" panose="020B0500000000000000" pitchFamily="34" charset="-128"/>
              </a:rPr>
              <a:t>머신 러닝의 피처로서 </a:t>
            </a:r>
            <a:r>
              <a:rPr kumimoji="1" lang="en-US" altLang="ko-KR" sz="3200" dirty="0">
                <a:solidFill>
                  <a:srgbClr val="53585F"/>
                </a:solidFill>
                <a:latin typeface="Spoqa Han Sans Neo" panose="020B0500000000000000" pitchFamily="34" charset="-128"/>
                <a:ea typeface="Spoqa Han Sans Neo" panose="020B0500000000000000" pitchFamily="34" charset="-128"/>
              </a:rPr>
              <a:t> learning</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위한 입력 값을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임베딩하여</a:t>
            </a:r>
            <a:r>
              <a:rPr kumimoji="1" lang="ko-KR" altLang="en-US" sz="3200" dirty="0">
                <a:solidFill>
                  <a:srgbClr val="53585F"/>
                </a:solidFill>
                <a:latin typeface="Spoqa Han Sans Neo" panose="020B0500000000000000" pitchFamily="34" charset="-128"/>
                <a:ea typeface="Spoqa Han Sans Neo" panose="020B0500000000000000" pitchFamily="34" charset="-128"/>
              </a:rPr>
              <a:t> 사용할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marL="514350" indent="-514350">
              <a:buAutoNum type="arabicPeriod"/>
            </a:pPr>
            <a:r>
              <a:rPr kumimoji="1" lang="ko-KR" altLang="en-US" sz="3200" dirty="0">
                <a:solidFill>
                  <a:srgbClr val="53585F"/>
                </a:solidFill>
                <a:latin typeface="Spoqa Han Sans Neo" panose="020B0500000000000000" pitchFamily="34" charset="-128"/>
                <a:ea typeface="Spoqa Han Sans Neo" panose="020B0500000000000000" pitchFamily="34" charset="-128"/>
              </a:rPr>
              <a:t>카테고리 간 개념과 관련 정도를 시각화 해줄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11EDEF-2E2B-C743-B4C8-F884D41B420E}"/>
                  </a:ext>
                </a:extLst>
              </p:cNvPr>
              <p:cNvSpPr txBox="1"/>
              <p:nvPr/>
            </p:nvSpPr>
            <p:spPr>
              <a:xfrm>
                <a:off x="3427827" y="3836067"/>
                <a:ext cx="26933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𝑥</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𝑇</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29" name="TextBox 28">
                <a:extLst>
                  <a:ext uri="{FF2B5EF4-FFF2-40B4-BE49-F238E27FC236}">
                    <a16:creationId xmlns:a16="http://schemas.microsoft.com/office/drawing/2014/main" id="{8311EDEF-2E2B-C743-B4C8-F884D41B420E}"/>
                  </a:ext>
                </a:extLst>
              </p:cNvPr>
              <p:cNvSpPr txBox="1">
                <a:spLocks noRot="1" noChangeAspect="1" noMove="1" noResize="1" noEditPoints="1" noAdjustHandles="1" noChangeArrowheads="1" noChangeShapeType="1" noTextEdit="1"/>
              </p:cNvSpPr>
              <p:nvPr/>
            </p:nvSpPr>
            <p:spPr>
              <a:xfrm>
                <a:off x="3427827" y="3836067"/>
                <a:ext cx="2693366" cy="492443"/>
              </a:xfrm>
              <a:prstGeom prst="rect">
                <a:avLst/>
              </a:prstGeom>
              <a:blipFill>
                <a:blip r:embed="rId5"/>
                <a:stretch>
                  <a:fillRect l="-1408" r="-5164" b="-35000"/>
                </a:stretch>
              </a:blipFill>
            </p:spPr>
            <p:txBody>
              <a:bodyPr/>
              <a:lstStyle/>
              <a:p>
                <a:r>
                  <a:rPr lang="ko-Kore-KR" altLang="en-US">
                    <a:noFill/>
                  </a:rPr>
                  <a:t> </a:t>
                </a:r>
              </a:p>
            </p:txBody>
          </p:sp>
        </mc:Fallback>
      </mc:AlternateContent>
      <p:sp>
        <p:nvSpPr>
          <p:cNvPr id="30" name="TextBox 29">
            <a:extLst>
              <a:ext uri="{FF2B5EF4-FFF2-40B4-BE49-F238E27FC236}">
                <a16:creationId xmlns:a16="http://schemas.microsoft.com/office/drawing/2014/main" id="{B3FD267F-A776-884A-AE53-427FE061C355}"/>
              </a:ext>
            </a:extLst>
          </p:cNvPr>
          <p:cNvSpPr txBox="1"/>
          <p:nvPr/>
        </p:nvSpPr>
        <p:spPr>
          <a:xfrm>
            <a:off x="7834344" y="3789900"/>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cxnSp>
        <p:nvCxnSpPr>
          <p:cNvPr id="32" name="직선 화살표 연결선 31">
            <a:extLst>
              <a:ext uri="{FF2B5EF4-FFF2-40B4-BE49-F238E27FC236}">
                <a16:creationId xmlns:a16="http://schemas.microsoft.com/office/drawing/2014/main" id="{7D9CF5F1-7A62-E745-B3FF-821D8699C2BF}"/>
              </a:ext>
            </a:extLst>
          </p:cNvPr>
          <p:cNvCxnSpPr>
            <a:stCxn id="29" idx="3"/>
            <a:endCxn id="30" idx="1"/>
          </p:cNvCxnSpPr>
          <p:nvPr/>
        </p:nvCxnSpPr>
        <p:spPr>
          <a:xfrm flipV="1">
            <a:off x="6121193" y="4082288"/>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9428E4A6-4F21-ED4F-BF8C-62EA0C6C1A52}"/>
              </a:ext>
            </a:extLst>
          </p:cNvPr>
          <p:cNvCxnSpPr>
            <a:cxnSpLocks/>
            <a:stCxn id="30" idx="3"/>
          </p:cNvCxnSpPr>
          <p:nvPr/>
        </p:nvCxnSpPr>
        <p:spPr>
          <a:xfrm flipV="1">
            <a:off x="10527710" y="4082287"/>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D9ED0929-094D-7E47-A853-866D9DEECC92}"/>
                  </a:ext>
                </a:extLst>
              </p:cNvPr>
              <p:cNvSpPr/>
              <p:nvPr/>
            </p:nvSpPr>
            <p:spPr>
              <a:xfrm>
                <a:off x="12659903" y="3759121"/>
                <a:ext cx="51956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ore-KR" sz="3600" b="0" i="1" smtClean="0">
                          <a:latin typeface="Cambria Math" panose="02040503050406030204" pitchFamily="18" charset="0"/>
                        </a:rPr>
                        <m:t>𝑧</m:t>
                      </m:r>
                    </m:oMath>
                  </m:oMathPara>
                </a14:m>
                <a:endParaRPr lang="ko-Kore-KR" altLang="en-US" sz="3600" dirty="0"/>
              </a:p>
            </p:txBody>
          </p:sp>
        </mc:Choice>
        <mc:Fallback xmlns="">
          <p:sp>
            <p:nvSpPr>
              <p:cNvPr id="36" name="직사각형 35">
                <a:extLst>
                  <a:ext uri="{FF2B5EF4-FFF2-40B4-BE49-F238E27FC236}">
                    <a16:creationId xmlns:a16="http://schemas.microsoft.com/office/drawing/2014/main" id="{D9ED0929-094D-7E47-A853-866D9DEECC92}"/>
                  </a:ext>
                </a:extLst>
              </p:cNvPr>
              <p:cNvSpPr>
                <a:spLocks noRot="1" noChangeAspect="1" noMove="1" noResize="1" noEditPoints="1" noAdjustHandles="1" noChangeArrowheads="1" noChangeShapeType="1" noTextEdit="1"/>
              </p:cNvSpPr>
              <p:nvPr/>
            </p:nvSpPr>
            <p:spPr>
              <a:xfrm>
                <a:off x="12659903" y="3759121"/>
                <a:ext cx="519566" cy="646331"/>
              </a:xfrm>
              <a:prstGeom prst="rect">
                <a:avLst/>
              </a:prstGeom>
              <a:blipFill>
                <a:blip r:embed="rId6"/>
                <a:stretch>
                  <a:fillRect/>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4243722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신경망 </a:t>
            </a:r>
            <a:r>
              <a:rPr lang="en-US" altLang="ko-Kore-KR" b="1" dirty="0"/>
              <a:t>+ </a:t>
            </a:r>
            <a:r>
              <a:rPr lang="en-US" altLang="ko-Kore-KR" b="1" dirty="0" err="1"/>
              <a:t>subwords</a:t>
            </a:r>
            <a:r>
              <a:rPr lang="en-US" altLang="ko-Kore-KR" b="1" dirty="0"/>
              <a:t> tokenizing </a:t>
            </a:r>
            <a:r>
              <a:rPr lang="ko-Kore-KR" altLang="en-US" b="1" dirty="0"/>
              <a:t>이용</a:t>
            </a:r>
            <a:r>
              <a:rPr lang="en-US" altLang="ko-Kore-KR" b="1" dirty="0"/>
              <a:t>: </a:t>
            </a:r>
            <a:r>
              <a:rPr lang="en-US" altLang="ko-Kore-KR" b="1" dirty="0" err="1"/>
              <a:t>FastText</a:t>
            </a:r>
            <a:endParaRPr lang="en-US" altLang="ko-Kore-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3" name="직사각형 2">
            <a:extLst>
              <a:ext uri="{FF2B5EF4-FFF2-40B4-BE49-F238E27FC236}">
                <a16:creationId xmlns:a16="http://schemas.microsoft.com/office/drawing/2014/main" id="{CA31135F-E644-0E4D-8A7F-4890459BD0B5}"/>
              </a:ext>
            </a:extLst>
          </p:cNvPr>
          <p:cNvSpPr/>
          <p:nvPr/>
        </p:nvSpPr>
        <p:spPr>
          <a:xfrm>
            <a:off x="1912574" y="3353262"/>
            <a:ext cx="14631686" cy="10002738"/>
          </a:xfrm>
          <a:prstGeom prst="rect">
            <a:avLst/>
          </a:prstGeom>
        </p:spPr>
        <p:txBody>
          <a:bodyPr wrap="square">
            <a:spAutoFit/>
          </a:bodyPr>
          <a:lstStyle/>
          <a:p>
            <a:pPr marL="457200" indent="-457200">
              <a:buFontTx/>
              <a:buChar char="-"/>
            </a:pP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Fasttext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Word2vec</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가장 큰 차이점은 부분 단어</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(Sub words)</a:t>
            </a:r>
            <a:r>
              <a:rPr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사용한다는 것</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Word2vec</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경우</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어휘가 없는 단어를 볼 경우 아무것도 모르지만</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fast Text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는 어느정도 모방을 함</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즉</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동시 등장 정보를 보존</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N-grams</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에서도 유연하다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잠깐</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N-gram</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은</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개의 연속적인 단어나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character</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나열을 의미</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Character 3 gram</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이라면</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start char(&lt;), end char(&gt;)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포함하여</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"hello" =&gt; "&lt;he",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hel</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"ell",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llo</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"lo&gt;"</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Tx/>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결과적으로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이러한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tokenizing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기법으로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word2vec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등 에서 알려진</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out of vocabulary(OOV)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문제를 해결한다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Tx/>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즉</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학습 때 포함되지 않은 단어들에 대해서도</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subword</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vector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값을 이용하여 의미적으로 유사한 단어끼리 공간상에 근접한 위치 값을 가지게 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Tx/>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예를 들면</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“&lt;</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youn</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adole</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adoles</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doles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과 높은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similarity</a:t>
            </a:r>
            <a:r>
              <a:rPr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가진다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Tx/>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여전히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supervised learning</a:t>
            </a:r>
            <a:r>
              <a:rPr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으로</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많은 양의 학습데이터가 필요하다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914342" lvl="1" indent="-457200">
              <a:buFont typeface="Wingdings" pitchFamily="2" charset="2"/>
              <a:buChar char="è"/>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4" name="직사각형 3">
            <a:extLst>
              <a:ext uri="{FF2B5EF4-FFF2-40B4-BE49-F238E27FC236}">
                <a16:creationId xmlns:a16="http://schemas.microsoft.com/office/drawing/2014/main" id="{B9CD5733-7944-6D42-B1D0-C855E8B18E85}"/>
              </a:ext>
            </a:extLst>
          </p:cNvPr>
          <p:cNvSpPr/>
          <p:nvPr/>
        </p:nvSpPr>
        <p:spPr>
          <a:xfrm>
            <a:off x="2122691" y="12811334"/>
            <a:ext cx="17308710" cy="369332"/>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Bojanowski, Piotr, et al. "Enriching word vectors with </a:t>
            </a:r>
            <a:r>
              <a:rPr lang="en" altLang="ko-Kore-KR" dirty="0" err="1">
                <a:solidFill>
                  <a:srgbClr val="53585F"/>
                </a:solidFill>
                <a:latin typeface="Spoqa Han Sans Neo" panose="020B0500000000000000" pitchFamily="34" charset="-128"/>
                <a:ea typeface="Spoqa Han Sans Neo" panose="020B0500000000000000" pitchFamily="34" charset="-128"/>
              </a:rPr>
              <a:t>subword</a:t>
            </a:r>
            <a:r>
              <a:rPr lang="en" altLang="ko-Kore-KR" dirty="0">
                <a:solidFill>
                  <a:srgbClr val="53585F"/>
                </a:solidFill>
                <a:latin typeface="Spoqa Han Sans Neo" panose="020B0500000000000000" pitchFamily="34" charset="-128"/>
                <a:ea typeface="Spoqa Han Sans Neo" panose="020B0500000000000000" pitchFamily="34" charset="-128"/>
              </a:rPr>
              <a:t> information." </a:t>
            </a:r>
            <a:r>
              <a:rPr lang="en" altLang="ko-Kore-KR" i="1" dirty="0">
                <a:solidFill>
                  <a:srgbClr val="53585F"/>
                </a:solidFill>
                <a:latin typeface="Spoqa Han Sans Neo Bold" panose="020B0500000000000000" pitchFamily="34" charset="-128"/>
                <a:ea typeface="Spoqa Han Sans Neo Bold" panose="020B0500000000000000" pitchFamily="34" charset="-128"/>
              </a:rPr>
              <a:t>Transactions of the Association for Computational Linguistics</a:t>
            </a:r>
            <a:r>
              <a:rPr lang="en" altLang="ko-Kore-KR" dirty="0">
                <a:solidFill>
                  <a:srgbClr val="53585F"/>
                </a:solidFill>
                <a:latin typeface="Spoqa Han Sans Neo" panose="020B0500000000000000" pitchFamily="34" charset="-128"/>
                <a:ea typeface="Spoqa Han Sans Neo" panose="020B0500000000000000" pitchFamily="34" charset="-128"/>
              </a:rPr>
              <a:t> 5 (2017): 135-146.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5" name="그림 4">
            <a:extLst>
              <a:ext uri="{FF2B5EF4-FFF2-40B4-BE49-F238E27FC236}">
                <a16:creationId xmlns:a16="http://schemas.microsoft.com/office/drawing/2014/main" id="{D15CC1AB-7F5A-2549-A027-5A54530C5926}"/>
              </a:ext>
            </a:extLst>
          </p:cNvPr>
          <p:cNvPicPr>
            <a:picLocks noChangeAspect="1"/>
          </p:cNvPicPr>
          <p:nvPr/>
        </p:nvPicPr>
        <p:blipFill>
          <a:blip r:embed="rId4"/>
          <a:stretch>
            <a:fillRect/>
          </a:stretch>
        </p:blipFill>
        <p:spPr>
          <a:xfrm>
            <a:off x="16629892" y="14826"/>
            <a:ext cx="4195721" cy="5301453"/>
          </a:xfrm>
          <a:prstGeom prst="rect">
            <a:avLst/>
          </a:prstGeom>
        </p:spPr>
      </p:pic>
      <p:pic>
        <p:nvPicPr>
          <p:cNvPr id="78852" name="Picture 4">
            <a:extLst>
              <a:ext uri="{FF2B5EF4-FFF2-40B4-BE49-F238E27FC236}">
                <a16:creationId xmlns:a16="http://schemas.microsoft.com/office/drawing/2014/main" id="{49565F81-9523-D242-BFDF-450E6E517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4260" y="5316279"/>
            <a:ext cx="7838153" cy="263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09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a:t>
            </a:r>
            <a:r>
              <a:rPr lang="en-US" altLang="ko-Kore-KR" b="1" dirty="0" err="1"/>
              <a:t>ELMo</a:t>
            </a:r>
            <a:r>
              <a:rPr lang="en-US" altLang="ko-Kore-KR" b="1" dirty="0"/>
              <a:t> (Embedding for Language Model)</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15897315" y="7749427"/>
            <a:ext cx="8348831" cy="720000"/>
          </a:xfrm>
        </p:spPr>
        <p:txBody>
          <a:bodyPr/>
          <a:lstStyle/>
          <a:p>
            <a:pPr algn="ctr"/>
            <a:r>
              <a:rPr lang="en" altLang="ko-Kore-KR" sz="1800" dirty="0">
                <a:latin typeface="Spoqa Han Sans Neo" panose="020B0500000000000000" pitchFamily="34" charset="-128"/>
                <a:ea typeface="Spoqa Han Sans Neo" panose="020B0500000000000000" pitchFamily="34" charset="-128"/>
              </a:rPr>
              <a:t>Image is from Devlin, Jacob, et al. "Bert: Pre-training of deep bidirectional transformers for language understanding." </a:t>
            </a:r>
            <a:r>
              <a:rPr lang="en" altLang="ko-Kore-KR" sz="1800" i="1" dirty="0" err="1">
                <a:latin typeface="Spoqa Han Sans Neo Bold" panose="020B0500000000000000" pitchFamily="34" charset="-128"/>
                <a:ea typeface="Spoqa Han Sans Neo Bold" panose="020B0500000000000000" pitchFamily="34" charset="-128"/>
              </a:rPr>
              <a:t>arXiv</a:t>
            </a:r>
            <a:r>
              <a:rPr lang="en" altLang="ko-Kore-KR" sz="1800" i="1" dirty="0">
                <a:latin typeface="Spoqa Han Sans Neo Bold" panose="020B0500000000000000" pitchFamily="34" charset="-128"/>
                <a:ea typeface="Spoqa Han Sans Neo Bold" panose="020B0500000000000000" pitchFamily="34" charset="-128"/>
              </a:rPr>
              <a:t> preprint arXiv:1810.04805</a:t>
            </a:r>
            <a:r>
              <a:rPr lang="en" altLang="ko-Kore-KR" sz="1800" dirty="0">
                <a:latin typeface="Spoqa Han Sans Neo" panose="020B0500000000000000" pitchFamily="34" charset="-128"/>
                <a:ea typeface="Spoqa Han Sans Neo" panose="020B0500000000000000" pitchFamily="34" charset="-128"/>
              </a:rPr>
              <a:t> (2018).</a:t>
            </a:r>
            <a:endParaRPr kumimoji="1" lang="ko-Kore-KR" altLang="en-US" sz="1200" dirty="0">
              <a:latin typeface="Spoqa Han Sans Neo" panose="020B0500000000000000" pitchFamily="34" charset="-128"/>
              <a:ea typeface="Spoqa Han Sans Neo" panose="020B05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3" name="직사각형 2">
            <a:extLst>
              <a:ext uri="{FF2B5EF4-FFF2-40B4-BE49-F238E27FC236}">
                <a16:creationId xmlns:a16="http://schemas.microsoft.com/office/drawing/2014/main" id="{CA31135F-E644-0E4D-8A7F-4890459BD0B5}"/>
              </a:ext>
            </a:extLst>
          </p:cNvPr>
          <p:cNvSpPr/>
          <p:nvPr/>
        </p:nvSpPr>
        <p:spPr>
          <a:xfrm>
            <a:off x="1927678" y="3733475"/>
            <a:ext cx="13969637" cy="8710077"/>
          </a:xfrm>
          <a:prstGeom prst="rect">
            <a:avLst/>
          </a:prstGeom>
        </p:spPr>
        <p:txBody>
          <a:bodyPr wrap="square">
            <a:spAutoFit/>
          </a:bodyPr>
          <a:lstStyle/>
          <a:p>
            <a:pPr marL="571500" indent="-5715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기존의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word2vec,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GloVe</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등은 동음이의어 등을 반영하지 못한다는 문제가 있다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예</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bear: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견디다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지탱하다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곰</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485787" lvl="2" indent="-571500">
              <a:buFont typeface="Arial" panose="020B0604020202020204" pitchFamily="34" charset="0"/>
              <a:buChar char="•"/>
            </a:pPr>
            <a:r>
              <a:rPr lang="en" altLang="ko-Kore-KR" sz="2400" dirty="0">
                <a:solidFill>
                  <a:srgbClr val="53585F"/>
                </a:solidFill>
                <a:latin typeface="Spoqa Han Sans Neo" panose="020B0500000000000000" pitchFamily="34" charset="-128"/>
                <a:ea typeface="Spoqa Han Sans Neo" panose="020B0500000000000000" pitchFamily="34" charset="-128"/>
              </a:rPr>
              <a:t>People seem to </a:t>
            </a:r>
            <a:r>
              <a:rPr lang="en" altLang="ko-Kore-KR" sz="2400" b="1" dirty="0">
                <a:solidFill>
                  <a:srgbClr val="53585F"/>
                </a:solidFill>
                <a:latin typeface="Spoqa Han Sans Neo Bold" panose="020B0500000000000000" pitchFamily="34" charset="-128"/>
                <a:ea typeface="Spoqa Han Sans Neo Bold" panose="020B0500000000000000" pitchFamily="34" charset="-128"/>
              </a:rPr>
              <a:t>bear</a:t>
            </a:r>
            <a:r>
              <a:rPr lang="en" altLang="ko-Kore-KR" sz="2400" dirty="0">
                <a:solidFill>
                  <a:srgbClr val="53585F"/>
                </a:solidFill>
                <a:latin typeface="Spoqa Han Sans Neo" panose="020B0500000000000000" pitchFamily="34" charset="-128"/>
                <a:ea typeface="Spoqa Han Sans Neo" panose="020B0500000000000000" pitchFamily="34" charset="-128"/>
              </a:rPr>
              <a:t> this unnecessary noise </a:t>
            </a:r>
            <a:r>
              <a:rPr lang="en-US" altLang="ko-Kore-KR" sz="2400" dirty="0">
                <a:solidFill>
                  <a:srgbClr val="53585F"/>
                </a:solidFill>
                <a:latin typeface="Spoqa Han Sans Neo" panose="020B0500000000000000" pitchFamily="34" charset="-128"/>
                <a:ea typeface="Spoqa Han Sans Neo" panose="020B0500000000000000" pitchFamily="34" charset="-128"/>
              </a:rPr>
              <a:t>vs My favorite animal is a </a:t>
            </a:r>
            <a:r>
              <a:rPr lang="en-US" altLang="ko-Kore-KR" sz="2400" b="1" dirty="0">
                <a:solidFill>
                  <a:srgbClr val="53585F"/>
                </a:solidFill>
                <a:latin typeface="Spoqa Han Sans Neo Bold" panose="020B0500000000000000" pitchFamily="34" charset="-128"/>
                <a:ea typeface="Spoqa Han Sans Neo Bold" panose="020B0500000000000000" pitchFamily="34" charset="-128"/>
              </a:rPr>
              <a:t>bear</a:t>
            </a:r>
            <a:r>
              <a:rPr lang="en-US" altLang="ko-Kore-KR" sz="2400" dirty="0">
                <a:solidFill>
                  <a:srgbClr val="53585F"/>
                </a:solidFill>
                <a:latin typeface="Spoqa Han Sans Neo" panose="020B0500000000000000" pitchFamily="34" charset="-128"/>
                <a:ea typeface="Spoqa Han Sans Neo" panose="020B0500000000000000" pitchFamily="34" charset="-128"/>
              </a:rPr>
              <a:t>.</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1485787" lvl="2"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Language model(</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언어 모델</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이용해 문장에서 각 단어의 문맥을 학습하게 하자</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ELMo</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는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RNN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 기반한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a:t>
            </a:r>
          </a:p>
          <a:p>
            <a:pPr marL="1028642" lvl="1" indent="-5715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가장 큰 특징으로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사전 훈련</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된 언어 모델</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(pre-trained language model)</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사용한다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biLM</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(bi-directional language model)</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이용하는데</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b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char CNN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방법 등을 이용해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character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단위로 계산하여 최초의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먼저 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 fast text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과 같이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subword</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정보를 받으므로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OOV</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에도 견고하다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그 이후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LSTM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기반의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LM</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각각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forward, backward</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pretraining</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하고</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finetune</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최종 값을 구하기 위해 아래 과정을 거친다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971492" lvl="1" indent="-514350">
              <a:buFont typeface="+mj-lt"/>
              <a:buAutoNum type="arabicPeriod"/>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각 층의 출력 값을</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concatenate</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971492" lvl="1" indent="-514350">
              <a:buFont typeface="+mj-lt"/>
              <a:buAutoNum type="arabicPeriod"/>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각 층의 출력 값 별로 가중치를 주고 더한다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(weighted sum).</a:t>
            </a:r>
          </a:p>
          <a:p>
            <a:pPr marL="971492" lvl="1" indent="-514350">
              <a:buFont typeface="+mj-lt"/>
              <a:buAutoNum type="arabicPeriod"/>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벡터의 크기를 결정하는 스칼라 매개변수를 곱하여 최종적인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representation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구한다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6" name="직사각형 5">
            <a:extLst>
              <a:ext uri="{FF2B5EF4-FFF2-40B4-BE49-F238E27FC236}">
                <a16:creationId xmlns:a16="http://schemas.microsoft.com/office/drawing/2014/main" id="{DBCE4EC8-0A20-8049-90BA-9F39A0B2C4AA}"/>
              </a:ext>
            </a:extLst>
          </p:cNvPr>
          <p:cNvSpPr/>
          <p:nvPr/>
        </p:nvSpPr>
        <p:spPr>
          <a:xfrm>
            <a:off x="6457112" y="12748772"/>
            <a:ext cx="11881779" cy="369332"/>
          </a:xfrm>
          <a:prstGeom prst="rect">
            <a:avLst/>
          </a:prstGeom>
        </p:spPr>
        <p:txBody>
          <a:bodyPr wrap="non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Peters, Matthew E., et al. "Deep contextualized word representations."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arXiv:1802.05365</a:t>
            </a:r>
            <a:r>
              <a:rPr lang="en" altLang="ko-Kore-KR" dirty="0">
                <a:solidFill>
                  <a:srgbClr val="53585F"/>
                </a:solidFill>
                <a:latin typeface="Spoqa Han Sans Neo" panose="020B0500000000000000" pitchFamily="34" charset="-128"/>
                <a:ea typeface="Spoqa Han Sans Neo" panose="020B0500000000000000" pitchFamily="34" charset="-128"/>
              </a:rPr>
              <a:t> (2018).</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81924" name="Picture 4" descr="Beyond Word Embeddings Part 2. A primer in the neural nlp model… | by Aaron  (Ari) Bornstein | Towards Data Science">
            <a:extLst>
              <a:ext uri="{FF2B5EF4-FFF2-40B4-BE49-F238E27FC236}">
                <a16:creationId xmlns:a16="http://schemas.microsoft.com/office/drawing/2014/main" id="{F2599A26-4A95-B142-8C47-60AE496E46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6" b="39248"/>
          <a:stretch/>
        </p:blipFill>
        <p:spPr bwMode="auto">
          <a:xfrm>
            <a:off x="15897316" y="3543820"/>
            <a:ext cx="8485097" cy="4134821"/>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Elmo - Wikipedia">
            <a:extLst>
              <a:ext uri="{FF2B5EF4-FFF2-40B4-BE49-F238E27FC236}">
                <a16:creationId xmlns:a16="http://schemas.microsoft.com/office/drawing/2014/main" id="{207242A5-459C-514C-ACC4-F6A4E0232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0548" y="66117"/>
            <a:ext cx="2282855" cy="3548802"/>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79E2E9FD-94C3-4D43-ADD2-90228CCCAAD7}"/>
              </a:ext>
            </a:extLst>
          </p:cNvPr>
          <p:cNvSpPr/>
          <p:nvPr/>
        </p:nvSpPr>
        <p:spPr>
          <a:xfrm>
            <a:off x="12825989" y="0"/>
            <a:ext cx="3487943" cy="369332"/>
          </a:xfrm>
          <a:prstGeom prst="rect">
            <a:avLst/>
          </a:prstGeom>
        </p:spPr>
        <p:txBody>
          <a:bodyPr wrap="none">
            <a:spAutoFit/>
          </a:bodyPr>
          <a:lstStyle/>
          <a:p>
            <a:r>
              <a:rPr lang="ko-Kore-KR" altLang="en-US" dirty="0">
                <a:solidFill>
                  <a:srgbClr val="53585F"/>
                </a:solidFill>
              </a:rPr>
              <a:t>https://en.wikipedia.org/wiki/Elmo</a:t>
            </a:r>
          </a:p>
        </p:txBody>
      </p:sp>
    </p:spTree>
    <p:extLst>
      <p:ext uri="{BB962C8B-B14F-4D97-AF65-F5344CB8AC3E}">
        <p14:creationId xmlns:p14="http://schemas.microsoft.com/office/powerpoint/2010/main" val="2642995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Structured Self-attentive Sentence Embedding</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CA31135F-E644-0E4D-8A7F-4890459BD0B5}"/>
                  </a:ext>
                </a:extLst>
              </p:cNvPr>
              <p:cNvSpPr/>
              <p:nvPr/>
            </p:nvSpPr>
            <p:spPr>
              <a:xfrm>
                <a:off x="2310450" y="3697295"/>
                <a:ext cx="13969637" cy="6752298"/>
              </a:xfrm>
              <a:prstGeom prst="rect">
                <a:avLst/>
              </a:prstGeom>
            </p:spPr>
            <p:txBody>
              <a:bodyPr wrap="square">
                <a:spAutoFit/>
              </a:bodyPr>
              <a:lstStyle/>
              <a:p>
                <a:pPr marL="571500" indent="-571500">
                  <a:buFont typeface="Arial" panose="020B0604020202020204" pitchFamily="34" charset="0"/>
                  <a:buChar char="•"/>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Bi-directional RNN</a:t>
                </a:r>
                <a:r>
                  <a:rPr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으로</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fixed length hidden representation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 먼저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하고 그 이후</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self-attention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취한다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H</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RNN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로부터 나온 정보라 하면</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2</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개의</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MLP(linear layer;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각각 </a:t>
                </a:r>
                <a14:m>
                  <m:oMath xmlns:m="http://schemas.openxmlformats.org/officeDocument/2006/math">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𝑊</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𝑠</m:t>
                        </m:r>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1</m:t>
                        </m:r>
                      </m:sub>
                    </m:sSub>
                  </m:oMath>
                </a14:m>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𝑊</m:t>
                        </m:r>
                      </m:e>
                      <m:sub>
                        <m:r>
                          <a:rPr lang="en-US" altLang="ko-KR" sz="2800" i="1">
                            <a:solidFill>
                              <a:srgbClr val="53585F"/>
                            </a:solidFill>
                            <a:latin typeface="Cambria Math" panose="02040503050406030204" pitchFamily="18" charset="0"/>
                            <a:ea typeface="Spoqa Han Sans Neo Bold" panose="020B0500000000000000" pitchFamily="34" charset="-128"/>
                            <a:sym typeface="Wingdings" pitchFamily="2" charset="2"/>
                          </a:rPr>
                          <m:t>𝑠</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2</m:t>
                        </m:r>
                      </m:sub>
                    </m:sSub>
                  </m:oMath>
                </a14:m>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parameter)</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와 결합하여</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attention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은 다음과 같이 계산될 수 있다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a14:m>
                  <m:oMathPara xmlns:m="http://schemas.openxmlformats.org/officeDocument/2006/math">
                    <m:oMathParaPr>
                      <m:jc m:val="centerGroup"/>
                    </m:oMathParaPr>
                    <m:oMath xmlns:m="http://schemas.openxmlformats.org/officeDocument/2006/math">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𝐴</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𝑠𝑜𝑓𝑡𝑚𝑎𝑥</m:t>
                      </m:r>
                      <m:d>
                        <m:d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𝑊</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𝑠</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2</m:t>
                              </m:r>
                            </m:sub>
                          </m:sSub>
                          <m:func>
                            <m:func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funcPr>
                            <m:fName>
                              <m:r>
                                <m:rPr>
                                  <m:sty m:val="p"/>
                                </m:rPr>
                                <a:rPr lang="en-US" altLang="ko-KR" sz="2800" b="0" i="0" smtClean="0">
                                  <a:solidFill>
                                    <a:srgbClr val="53585F"/>
                                  </a:solidFill>
                                  <a:latin typeface="Cambria Math" panose="02040503050406030204" pitchFamily="18" charset="0"/>
                                  <a:ea typeface="Spoqa Han Sans Neo" panose="020B0500000000000000" pitchFamily="34" charset="-128"/>
                                  <a:sym typeface="Wingdings" pitchFamily="2" charset="2"/>
                                </a:rPr>
                                <m:t>tanh</m:t>
                              </m:r>
                            </m:fName>
                            <m:e>
                              <m:d>
                                <m:d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𝑊</m:t>
                                      </m:r>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𝑠</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1</m:t>
                                      </m:r>
                                    </m:sub>
                                  </m:sSub>
                                  <m:sSup>
                                    <m:sSup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p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𝐻</m:t>
                                      </m:r>
                                    </m:e>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𝑇</m:t>
                                      </m:r>
                                    </m:sup>
                                  </m:sSup>
                                </m:e>
                              </m:d>
                            </m:e>
                          </m:func>
                        </m:e>
                      </m:d>
                    </m:oMath>
                  </m:oMathPara>
                </a14:m>
                <a:endParaRPr lang="en-US" altLang="ko-KR" sz="2800" b="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추가적으로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attention weight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학습되지 못하고 어떤 문장이든 비슷한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softmax</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값 출력하는 것을 방지하기 위해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penalty term (regularization)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제시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14:m>
                  <m:oMathPara xmlns:m="http://schemas.openxmlformats.org/officeDocument/2006/math">
                    <m:oMathParaPr>
                      <m:jc m:val="centerGroup"/>
                    </m:oMathParaPr>
                    <m:oMath xmlns:m="http://schemas.openxmlformats.org/officeDocument/2006/math">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𝑃</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Sup>
                        <m:sSubSup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SupPr>
                        <m:e>
                          <m:d>
                            <m:dPr>
                              <m:begChr m:val="|"/>
                              <m:endChr m:val="|"/>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d>
                                <m:dPr>
                                  <m:begChr m:val="|"/>
                                  <m:endChr m:val="|"/>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𝐴</m:t>
                                  </m:r>
                                  <m:sSup>
                                    <m:sSupPr>
                                      <m:ctrlP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pPr>
                                    <m:e>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𝐴</m:t>
                                      </m:r>
                                    </m:e>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𝑇</m:t>
                                      </m:r>
                                    </m:sup>
                                  </m:s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𝐼</m:t>
                                  </m:r>
                                </m:e>
                              </m:d>
                            </m:e>
                          </m:d>
                        </m:e>
                        <m:sub>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𝐹</m:t>
                          </m:r>
                        </m:sub>
                        <m:sup>
                          <m:r>
                            <a:rPr lang="en-US" altLang="ko-KR" sz="2800" b="0" i="1" smtClean="0">
                              <a:solidFill>
                                <a:srgbClr val="53585F"/>
                              </a:solidFill>
                              <a:latin typeface="Cambria Math" panose="02040503050406030204" pitchFamily="18" charset="0"/>
                              <a:ea typeface="Spoqa Han Sans Neo Bold" panose="020B0500000000000000" pitchFamily="34" charset="-128"/>
                              <a:sym typeface="Wingdings" pitchFamily="2" charset="2"/>
                            </a:rPr>
                            <m:t>2</m:t>
                          </m:r>
                        </m:sup>
                      </m:sSubSup>
                    </m:oMath>
                  </m:oMathPara>
                </a14:m>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Arial" panose="020B0604020202020204" pitchFamily="34" charset="0"/>
                  <a:buChar char="•"/>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Attention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해석 가능한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a:t>
                </a:r>
                <a:r>
                  <a:rPr lang="en"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ttention</a:t>
                </a:r>
                <a:r>
                  <a:rPr lang="en"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weight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이용하여 </a:t>
                </a:r>
                <a:b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사후 분석을 용이하게 함</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mc:Choice>
        <mc:Fallback>
          <p:sp>
            <p:nvSpPr>
              <p:cNvPr id="3" name="직사각형 2">
                <a:extLst>
                  <a:ext uri="{FF2B5EF4-FFF2-40B4-BE49-F238E27FC236}">
                    <a16:creationId xmlns:a16="http://schemas.microsoft.com/office/drawing/2014/main" id="{CA31135F-E644-0E4D-8A7F-4890459BD0B5}"/>
                  </a:ext>
                </a:extLst>
              </p:cNvPr>
              <p:cNvSpPr>
                <a:spLocks noRot="1" noChangeAspect="1" noMove="1" noResize="1" noEditPoints="1" noAdjustHandles="1" noChangeArrowheads="1" noChangeShapeType="1" noTextEdit="1"/>
              </p:cNvSpPr>
              <p:nvPr/>
            </p:nvSpPr>
            <p:spPr>
              <a:xfrm>
                <a:off x="2310450" y="3697295"/>
                <a:ext cx="13969637" cy="6752298"/>
              </a:xfrm>
              <a:prstGeom prst="rect">
                <a:avLst/>
              </a:prstGeom>
              <a:blipFill>
                <a:blip r:embed="rId4"/>
                <a:stretch>
                  <a:fillRect l="-726" t="-940" b="-1692"/>
                </a:stretch>
              </a:blipFill>
            </p:spPr>
            <p:txBody>
              <a:bodyPr/>
              <a:lstStyle/>
              <a:p>
                <a:r>
                  <a:rPr lang="ko-Kore-KR" altLang="en-US">
                    <a:noFill/>
                  </a:rPr>
                  <a:t> </a:t>
                </a:r>
              </a:p>
            </p:txBody>
          </p:sp>
        </mc:Fallback>
      </mc:AlternateContent>
      <p:sp>
        <p:nvSpPr>
          <p:cNvPr id="6" name="직사각형 5">
            <a:extLst>
              <a:ext uri="{FF2B5EF4-FFF2-40B4-BE49-F238E27FC236}">
                <a16:creationId xmlns:a16="http://schemas.microsoft.com/office/drawing/2014/main" id="{DBCE4EC8-0A20-8049-90BA-9F39A0B2C4AA}"/>
              </a:ext>
            </a:extLst>
          </p:cNvPr>
          <p:cNvSpPr/>
          <p:nvPr/>
        </p:nvSpPr>
        <p:spPr>
          <a:xfrm>
            <a:off x="6457112" y="12748772"/>
            <a:ext cx="11860939" cy="369332"/>
          </a:xfrm>
          <a:prstGeom prst="rect">
            <a:avLst/>
          </a:prstGeom>
        </p:spPr>
        <p:txBody>
          <a:bodyPr wrap="non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Lin, </a:t>
            </a:r>
            <a:r>
              <a:rPr lang="en" altLang="ko-Kore-KR" dirty="0" err="1">
                <a:solidFill>
                  <a:srgbClr val="53585F"/>
                </a:solidFill>
                <a:latin typeface="Spoqa Han Sans Neo" panose="020B0500000000000000" pitchFamily="34" charset="-128"/>
                <a:ea typeface="Spoqa Han Sans Neo" panose="020B0500000000000000" pitchFamily="34" charset="-128"/>
              </a:rPr>
              <a:t>Zhouhan</a:t>
            </a:r>
            <a:r>
              <a:rPr lang="en" altLang="ko-Kore-KR" dirty="0">
                <a:solidFill>
                  <a:srgbClr val="53585F"/>
                </a:solidFill>
                <a:latin typeface="Spoqa Han Sans Neo" panose="020B0500000000000000" pitchFamily="34" charset="-128"/>
                <a:ea typeface="Spoqa Han Sans Neo" panose="020B0500000000000000" pitchFamily="34" charset="-128"/>
              </a:rPr>
              <a:t>, et al. "A structured self-attentive sentence embedding." </a:t>
            </a:r>
            <a:r>
              <a:rPr lang="en" altLang="ko-Kore-KR" dirty="0" err="1">
                <a:solidFill>
                  <a:srgbClr val="53585F"/>
                </a:solidFill>
                <a:latin typeface="Spoqa Han Sans Neo" panose="020B0500000000000000" pitchFamily="34" charset="-128"/>
                <a:ea typeface="Spoqa Han Sans Neo" panose="020B0500000000000000" pitchFamily="34" charset="-128"/>
              </a:rPr>
              <a:t>arXiv</a:t>
            </a:r>
            <a:r>
              <a:rPr lang="en" altLang="ko-Kore-KR" dirty="0">
                <a:solidFill>
                  <a:srgbClr val="53585F"/>
                </a:solidFill>
                <a:latin typeface="Spoqa Han Sans Neo" panose="020B0500000000000000" pitchFamily="34" charset="-128"/>
                <a:ea typeface="Spoqa Han Sans Neo" panose="020B0500000000000000" pitchFamily="34" charset="-128"/>
              </a:rPr>
              <a:t> preprint arXiv:1703.03130 (2017).</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2" name="그림 1">
            <a:extLst>
              <a:ext uri="{FF2B5EF4-FFF2-40B4-BE49-F238E27FC236}">
                <a16:creationId xmlns:a16="http://schemas.microsoft.com/office/drawing/2014/main" id="{7C1F8A52-E54D-4A47-94CC-11E91C279838}"/>
              </a:ext>
            </a:extLst>
          </p:cNvPr>
          <p:cNvPicPr>
            <a:picLocks noChangeAspect="1"/>
          </p:cNvPicPr>
          <p:nvPr/>
        </p:nvPicPr>
        <p:blipFill>
          <a:blip r:embed="rId5"/>
          <a:stretch>
            <a:fillRect/>
          </a:stretch>
        </p:blipFill>
        <p:spPr>
          <a:xfrm>
            <a:off x="18063611" y="3483310"/>
            <a:ext cx="6019800" cy="4991100"/>
          </a:xfrm>
          <a:prstGeom prst="rect">
            <a:avLst/>
          </a:prstGeom>
        </p:spPr>
      </p:pic>
      <p:pic>
        <p:nvPicPr>
          <p:cNvPr id="4" name="그림 3">
            <a:extLst>
              <a:ext uri="{FF2B5EF4-FFF2-40B4-BE49-F238E27FC236}">
                <a16:creationId xmlns:a16="http://schemas.microsoft.com/office/drawing/2014/main" id="{10358AC3-02CE-CC44-83DE-30354E24E2C5}"/>
              </a:ext>
            </a:extLst>
          </p:cNvPr>
          <p:cNvPicPr>
            <a:picLocks noChangeAspect="1"/>
          </p:cNvPicPr>
          <p:nvPr/>
        </p:nvPicPr>
        <p:blipFill rotWithShape="1">
          <a:blip r:embed="rId6"/>
          <a:srcRect t="52008"/>
          <a:stretch/>
        </p:blipFill>
        <p:spPr>
          <a:xfrm>
            <a:off x="12898438" y="8658924"/>
            <a:ext cx="6997700" cy="4071418"/>
          </a:xfrm>
          <a:prstGeom prst="rect">
            <a:avLst/>
          </a:prstGeom>
        </p:spPr>
      </p:pic>
    </p:spTree>
    <p:extLst>
      <p:ext uri="{BB962C8B-B14F-4D97-AF65-F5344CB8AC3E}">
        <p14:creationId xmlns:p14="http://schemas.microsoft.com/office/powerpoint/2010/main" val="22005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자연어 처리를 위한 </a:t>
            </a:r>
            <a:r>
              <a:rPr lang="en-US" altLang="ko-Kore-KR" b="1" dirty="0"/>
              <a:t>embedding</a:t>
            </a:r>
          </a:p>
          <a:p>
            <a:pPr>
              <a:spcBef>
                <a:spcPts val="1000"/>
              </a:spcBef>
              <a:defRPr sz="3000" spc="-59">
                <a:latin typeface="SpoqaHanSans-Bold"/>
                <a:ea typeface="SpoqaHanSans-Bold"/>
                <a:cs typeface="SpoqaHanSans-Bold"/>
                <a:sym typeface="SpoqaHanSans-Bold"/>
              </a:defRPr>
            </a:pPr>
            <a:r>
              <a:rPr lang="en-US" altLang="ko-Kore-KR" b="1" dirty="0"/>
              <a:t>- Next? </a:t>
            </a:r>
            <a:r>
              <a:rPr lang="en-US" altLang="ko-Kore-KR" b="1" dirty="0">
                <a:sym typeface="Wingdings" pitchFamily="2" charset="2"/>
              </a:rPr>
              <a:t> Transformer based… (TBD)</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83970" name="Picture 2" descr="BERT: What is the shape of each Transformer Encoder block in the final  hidden state? - Intermediate - Hugging Face Forums">
            <a:extLst>
              <a:ext uri="{FF2B5EF4-FFF2-40B4-BE49-F238E27FC236}">
                <a16:creationId xmlns:a16="http://schemas.microsoft.com/office/drawing/2014/main" id="{997C26EA-90E4-104A-900B-39DDAE38F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543" y="5972720"/>
            <a:ext cx="3073400" cy="2654300"/>
          </a:xfrm>
          <a:prstGeom prst="rect">
            <a:avLst/>
          </a:prstGeom>
          <a:noFill/>
          <a:extLst>
            <a:ext uri="{909E8E84-426E-40DD-AFC4-6F175D3DCCD1}">
              <a14:hiddenFill xmlns:a14="http://schemas.microsoft.com/office/drawing/2010/main">
                <a:solidFill>
                  <a:srgbClr val="FFFFFF"/>
                </a:solidFill>
              </a14:hiddenFill>
            </a:ext>
          </a:extLst>
        </p:spPr>
      </p:pic>
      <p:pic>
        <p:nvPicPr>
          <p:cNvPr id="83972" name="Picture 4" descr="Google AI Blog: Language-Agnostic BERT Sentence Embedding">
            <a:extLst>
              <a:ext uri="{FF2B5EF4-FFF2-40B4-BE49-F238E27FC236}">
                <a16:creationId xmlns:a16="http://schemas.microsoft.com/office/drawing/2014/main" id="{043820F5-26E5-7647-9D83-7C31E614A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5981" y="4861470"/>
            <a:ext cx="7823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E521A4-35E3-134A-846B-9638E287F8D5}"/>
              </a:ext>
            </a:extLst>
          </p:cNvPr>
          <p:cNvSpPr txBox="1"/>
          <p:nvPr/>
        </p:nvSpPr>
        <p:spPr>
          <a:xfrm>
            <a:off x="8133348" y="10010274"/>
            <a:ext cx="10628231" cy="369332"/>
          </a:xfrm>
          <a:prstGeom prst="rect">
            <a:avLst/>
          </a:prstGeom>
          <a:noFill/>
        </p:spPr>
        <p:txBody>
          <a:bodyPr wrap="none" rtlCol="0">
            <a:spAutoFit/>
          </a:bodyPr>
          <a:lstStyle/>
          <a:p>
            <a:r>
              <a:rPr lang="en" altLang="ko-Kore-KR" dirty="0">
                <a:solidFill>
                  <a:srgbClr val="53585F"/>
                </a:solidFill>
              </a:rPr>
              <a:t>Feng, </a:t>
            </a:r>
            <a:r>
              <a:rPr lang="en" altLang="ko-Kore-KR" dirty="0" err="1">
                <a:solidFill>
                  <a:srgbClr val="53585F"/>
                </a:solidFill>
              </a:rPr>
              <a:t>Fangxiaoyu</a:t>
            </a:r>
            <a:r>
              <a:rPr lang="en" altLang="ko-Kore-KR" dirty="0">
                <a:solidFill>
                  <a:srgbClr val="53585F"/>
                </a:solidFill>
              </a:rPr>
              <a:t>, et al. "Language-agnostic </a:t>
            </a:r>
            <a:r>
              <a:rPr lang="en" altLang="ko-Kore-KR" dirty="0" err="1">
                <a:solidFill>
                  <a:srgbClr val="53585F"/>
                </a:solidFill>
              </a:rPr>
              <a:t>bert</a:t>
            </a:r>
            <a:r>
              <a:rPr lang="en" altLang="ko-Kore-KR" dirty="0">
                <a:solidFill>
                  <a:srgbClr val="53585F"/>
                </a:solidFill>
              </a:rPr>
              <a:t> sentence embedding." </a:t>
            </a:r>
            <a:r>
              <a:rPr lang="en" altLang="ko-Kore-KR" i="1" dirty="0" err="1">
                <a:solidFill>
                  <a:srgbClr val="53585F"/>
                </a:solidFill>
              </a:rPr>
              <a:t>arXiv</a:t>
            </a:r>
            <a:r>
              <a:rPr lang="en" altLang="ko-Kore-KR" i="1" dirty="0">
                <a:solidFill>
                  <a:srgbClr val="53585F"/>
                </a:solidFill>
              </a:rPr>
              <a:t> preprint arXiv:2007.01852</a:t>
            </a:r>
            <a:r>
              <a:rPr lang="en" altLang="ko-Kore-KR" dirty="0">
                <a:solidFill>
                  <a:srgbClr val="53585F"/>
                </a:solidFill>
              </a:rPr>
              <a:t> (2020).</a:t>
            </a:r>
            <a:endParaRPr kumimoji="1" lang="ko-Kore-KR" altLang="en-US" dirty="0">
              <a:solidFill>
                <a:srgbClr val="53585F"/>
              </a:solidFill>
            </a:endParaRPr>
          </a:p>
        </p:txBody>
      </p:sp>
      <p:sp>
        <p:nvSpPr>
          <p:cNvPr id="8" name="직사각형 7">
            <a:extLst>
              <a:ext uri="{FF2B5EF4-FFF2-40B4-BE49-F238E27FC236}">
                <a16:creationId xmlns:a16="http://schemas.microsoft.com/office/drawing/2014/main" id="{C5AE9F5B-8826-1348-BEFC-B5061DC3AA90}"/>
              </a:ext>
            </a:extLst>
          </p:cNvPr>
          <p:cNvSpPr/>
          <p:nvPr/>
        </p:nvSpPr>
        <p:spPr>
          <a:xfrm>
            <a:off x="3144254" y="9227941"/>
            <a:ext cx="4652210" cy="1200329"/>
          </a:xfrm>
          <a:prstGeom prst="rect">
            <a:avLst/>
          </a:prstGeom>
        </p:spPr>
        <p:txBody>
          <a:bodyPr wrap="square">
            <a:spAutoFit/>
          </a:bodyPr>
          <a:lstStyle/>
          <a:p>
            <a:r>
              <a:rPr lang="en" altLang="ko-Kore-KR" dirty="0">
                <a:solidFill>
                  <a:srgbClr val="53585F"/>
                </a:solidFill>
                <a:latin typeface="Spoqa Han Sans Neo" panose="020B0500000000000000" pitchFamily="34" charset="-128"/>
                <a:ea typeface="Spoqa Han Sans Neo" panose="020B0500000000000000" pitchFamily="34" charset="-128"/>
              </a:rPr>
              <a:t>Devlin, Jacob, et al. "Bert: Pre-training of deep bidirectional transformers for language understanding." </a:t>
            </a:r>
            <a:r>
              <a:rPr lang="en" altLang="ko-Kore-KR" i="1" dirty="0" err="1">
                <a:solidFill>
                  <a:srgbClr val="53585F"/>
                </a:solidFill>
                <a:latin typeface="Spoqa Han Sans Neo Bold" panose="020B0500000000000000" pitchFamily="34" charset="-128"/>
                <a:ea typeface="Spoqa Han Sans Neo Bold" panose="020B0500000000000000" pitchFamily="34" charset="-128"/>
              </a:rPr>
              <a:t>arXiv</a:t>
            </a:r>
            <a:r>
              <a:rPr lang="en" altLang="ko-Kore-KR" i="1" dirty="0">
                <a:solidFill>
                  <a:srgbClr val="53585F"/>
                </a:solidFill>
                <a:latin typeface="Spoqa Han Sans Neo Bold" panose="020B0500000000000000" pitchFamily="34" charset="-128"/>
                <a:ea typeface="Spoqa Han Sans Neo Bold" panose="020B0500000000000000" pitchFamily="34" charset="-128"/>
              </a:rPr>
              <a:t> preprint arXiv:1810.04805</a:t>
            </a:r>
            <a:r>
              <a:rPr lang="en" altLang="ko-Kore-KR" dirty="0">
                <a:solidFill>
                  <a:srgbClr val="53585F"/>
                </a:solidFill>
                <a:latin typeface="Spoqa Han Sans Neo" panose="020B0500000000000000" pitchFamily="34" charset="-128"/>
                <a:ea typeface="Spoqa Han Sans Neo" panose="020B0500000000000000" pitchFamily="34" charset="-128"/>
              </a:rPr>
              <a:t> (2018).</a:t>
            </a:r>
            <a:endParaRPr lang="ko-Kore-KR" altLang="en-US" dirty="0">
              <a:solidFill>
                <a:srgbClr val="53585F"/>
              </a:solidFill>
            </a:endParaRPr>
          </a:p>
        </p:txBody>
      </p:sp>
    </p:spTree>
    <p:extLst>
      <p:ext uri="{BB962C8B-B14F-4D97-AF65-F5344CB8AC3E}">
        <p14:creationId xmlns:p14="http://schemas.microsoft.com/office/powerpoint/2010/main" val="1129674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Embedding</a:t>
            </a:r>
            <a:r>
              <a:rPr lang="ko-Kore-KR" altLang="en-US" b="1" dirty="0"/>
              <a:t>의 종류</a:t>
            </a:r>
            <a:r>
              <a:rPr lang="en-US" altLang="ko-Kore-KR" b="1" dirty="0"/>
              <a:t>: </a:t>
            </a:r>
            <a:r>
              <a:rPr lang="ko-Kore-KR" altLang="en-US" b="1" dirty="0"/>
              <a:t>오디오 처리를 위한 </a:t>
            </a:r>
            <a:r>
              <a:rPr lang="en-US" altLang="ko-Kore-KR" b="1" dirty="0"/>
              <a:t>embedding</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2" name="그림 1">
            <a:extLst>
              <a:ext uri="{FF2B5EF4-FFF2-40B4-BE49-F238E27FC236}">
                <a16:creationId xmlns:a16="http://schemas.microsoft.com/office/drawing/2014/main" id="{5A82265A-48D7-A54C-AA41-6E0CC43D2097}"/>
              </a:ext>
            </a:extLst>
          </p:cNvPr>
          <p:cNvPicPr>
            <a:picLocks noChangeAspect="1"/>
          </p:cNvPicPr>
          <p:nvPr/>
        </p:nvPicPr>
        <p:blipFill>
          <a:blip r:embed="rId4"/>
          <a:stretch>
            <a:fillRect/>
          </a:stretch>
        </p:blipFill>
        <p:spPr>
          <a:xfrm>
            <a:off x="2339962" y="8791073"/>
            <a:ext cx="8945238" cy="4201402"/>
          </a:xfrm>
          <a:prstGeom prst="rect">
            <a:avLst/>
          </a:prstGeom>
        </p:spPr>
      </p:pic>
      <p:pic>
        <p:nvPicPr>
          <p:cNvPr id="86018" name="Picture 2" descr="wav2vec 2.0 리뷰">
            <a:extLst>
              <a:ext uri="{FF2B5EF4-FFF2-40B4-BE49-F238E27FC236}">
                <a16:creationId xmlns:a16="http://schemas.microsoft.com/office/drawing/2014/main" id="{50507733-4BD5-7E4C-A7AD-848586F77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9696" y="8791073"/>
            <a:ext cx="8226931" cy="420140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48588EF6-BDF9-774C-9B51-8B4F15FEB63A}"/>
              </a:ext>
            </a:extLst>
          </p:cNvPr>
          <p:cNvSpPr/>
          <p:nvPr/>
        </p:nvSpPr>
        <p:spPr>
          <a:xfrm>
            <a:off x="2124039" y="7958733"/>
            <a:ext cx="4577535" cy="584775"/>
          </a:xfrm>
          <a:prstGeom prst="rect">
            <a:avLst/>
          </a:prstGeom>
        </p:spPr>
        <p:txBody>
          <a:bodyPr wrap="none">
            <a:spAutoFit/>
          </a:bodyPr>
          <a:lstStyle/>
          <a:p>
            <a:r>
              <a:rPr lang="en-US" altLang="ko-Kore-KR" sz="3200" b="1" dirty="0">
                <a:solidFill>
                  <a:srgbClr val="53585F"/>
                </a:solidFill>
                <a:latin typeface="Spoqa Han Sans Neo Bold" panose="020B0500000000000000" pitchFamily="34" charset="-128"/>
                <a:ea typeface="Spoqa Han Sans Neo Bold" panose="020B0500000000000000" pitchFamily="34" charset="-128"/>
              </a:rPr>
              <a:t>From wave</a:t>
            </a:r>
            <a:r>
              <a:rPr lang="en-US" altLang="ko-KR" sz="3200" b="1" dirty="0">
                <a:solidFill>
                  <a:srgbClr val="53585F"/>
                </a:solidFill>
                <a:latin typeface="Spoqa Han Sans Neo Bold" panose="020B0500000000000000" pitchFamily="34" charset="-128"/>
                <a:ea typeface="Spoqa Han Sans Neo Bold" panose="020B0500000000000000" pitchFamily="34" charset="-128"/>
              </a:rPr>
              <a:t>: </a:t>
            </a:r>
            <a:r>
              <a:rPr lang="en-US" altLang="ko-Kore-KR" sz="3200" b="1" dirty="0">
                <a:solidFill>
                  <a:srgbClr val="53585F"/>
                </a:solidFill>
              </a:rPr>
              <a:t>- Wave2vec</a:t>
            </a:r>
          </a:p>
        </p:txBody>
      </p:sp>
      <p:sp>
        <p:nvSpPr>
          <p:cNvPr id="4" name="직사각형 3">
            <a:extLst>
              <a:ext uri="{FF2B5EF4-FFF2-40B4-BE49-F238E27FC236}">
                <a16:creationId xmlns:a16="http://schemas.microsoft.com/office/drawing/2014/main" id="{77370F64-924E-3849-9DD3-182BEC6F30C0}"/>
              </a:ext>
            </a:extLst>
          </p:cNvPr>
          <p:cNvSpPr/>
          <p:nvPr/>
        </p:nvSpPr>
        <p:spPr>
          <a:xfrm>
            <a:off x="2124039" y="3384703"/>
            <a:ext cx="3945311" cy="584775"/>
          </a:xfrm>
          <a:prstGeom prst="rect">
            <a:avLst/>
          </a:prstGeom>
        </p:spPr>
        <p:txBody>
          <a:bodyPr wrap="none">
            <a:spAutoFit/>
          </a:bodyPr>
          <a:lstStyle/>
          <a:p>
            <a:r>
              <a:rPr lang="en-US" altLang="ko-Kore-KR" sz="3200" b="1" dirty="0">
                <a:solidFill>
                  <a:srgbClr val="53585F"/>
                </a:solidFill>
                <a:latin typeface="Spoqa Han Sans Neo Bold" panose="020B0500000000000000" pitchFamily="34" charset="-128"/>
                <a:ea typeface="Spoqa Han Sans Neo Bold" panose="020B0500000000000000" pitchFamily="34" charset="-128"/>
              </a:rPr>
              <a:t>From spectrogram</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p:pic>
        <p:nvPicPr>
          <p:cNvPr id="86020" name="Picture 4" descr="Understanding Audio data, Fourier Transform, FFT and Spectrogram features  for a Speech Recognition System | by Kartik Chaudhary | Towards Data Science">
            <a:extLst>
              <a:ext uri="{FF2B5EF4-FFF2-40B4-BE49-F238E27FC236}">
                <a16:creationId xmlns:a16="http://schemas.microsoft.com/office/drawing/2014/main" id="{AE8C6C30-BB9E-9F4C-92CD-5588D528C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3823" y="3969478"/>
            <a:ext cx="6651461" cy="38079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8E93F7-2B79-C144-A773-D11C7D2E6E55}"/>
              </a:ext>
            </a:extLst>
          </p:cNvPr>
          <p:cNvSpPr txBox="1"/>
          <p:nvPr/>
        </p:nvSpPr>
        <p:spPr>
          <a:xfrm>
            <a:off x="10982351" y="5457959"/>
            <a:ext cx="10724569" cy="830997"/>
          </a:xfrm>
          <a:prstGeom prst="rect">
            <a:avLst/>
          </a:prstGeom>
          <a:noFill/>
        </p:spPr>
        <p:txBody>
          <a:bodyPr wrap="square" rtlCol="0">
            <a:spAutoFit/>
          </a:bodyPr>
          <a:lstStyle/>
          <a:p>
            <a:r>
              <a:rPr kumimoji="1" lang="en-US" altLang="ko-Kore-KR" sz="2400" dirty="0">
                <a:solidFill>
                  <a:srgbClr val="53585F"/>
                </a:solidFill>
                <a:latin typeface="Spoqa Han Sans Neo" panose="020B0500000000000000" pitchFamily="34" charset="-128"/>
                <a:ea typeface="Spoqa Han Sans Neo" panose="020B0500000000000000" pitchFamily="34" charset="-128"/>
              </a:rPr>
              <a:t>Spectrogram </a:t>
            </a:r>
            <a:r>
              <a:rPr kumimoji="1" lang="ko-Kore-KR" altLang="en-US" sz="2400" dirty="0">
                <a:solidFill>
                  <a:srgbClr val="53585F"/>
                </a:solidFill>
                <a:latin typeface="Spoqa Han Sans Neo" panose="020B0500000000000000" pitchFamily="34" charset="-128"/>
                <a:ea typeface="Spoqa Han Sans Neo" panose="020B0500000000000000" pitchFamily="34" charset="-128"/>
              </a:rPr>
              <a:t>형태로 바꾼 후</a:t>
            </a:r>
            <a:r>
              <a:rPr kumimoji="1" lang="en-US" altLang="ko-Kore-KR" sz="24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400" dirty="0">
                <a:solidFill>
                  <a:srgbClr val="53585F"/>
                </a:solidFill>
                <a:latin typeface="Spoqa Han Sans Neo" panose="020B0500000000000000" pitchFamily="34" charset="-128"/>
                <a:ea typeface="Spoqa Han Sans Neo" panose="020B0500000000000000" pitchFamily="34" charset="-128"/>
              </a:rPr>
              <a:t>이미지를 처리하는 방식 등</a:t>
            </a:r>
            <a:br>
              <a:rPr kumimoji="1" lang="en-US" altLang="ko-Kore-KR" sz="2400" dirty="0">
                <a:solidFill>
                  <a:srgbClr val="53585F"/>
                </a:solidFill>
                <a:latin typeface="Spoqa Han Sans Neo" panose="020B0500000000000000" pitchFamily="34" charset="-128"/>
                <a:ea typeface="Spoqa Han Sans Neo" panose="020B0500000000000000" pitchFamily="34" charset="-128"/>
              </a:rPr>
            </a:br>
            <a:r>
              <a:rPr kumimoji="1" lang="en-US" altLang="ko-Kore-KR" sz="2400" dirty="0">
                <a:solidFill>
                  <a:srgbClr val="53585F"/>
                </a:solidFill>
                <a:latin typeface="Spoqa Han Sans Neo" panose="020B0500000000000000" pitchFamily="34" charset="-128"/>
                <a:ea typeface="Spoqa Han Sans Neo" panose="020B0500000000000000" pitchFamily="34" charset="-128"/>
              </a:rPr>
              <a:t>(1D CNN, 2D CNN</a:t>
            </a:r>
            <a:r>
              <a:rPr kumimoji="1" lang="en-US" altLang="ko-KR" sz="2400" dirty="0">
                <a:solidFill>
                  <a:srgbClr val="53585F"/>
                </a:solidFill>
                <a:latin typeface="Spoqa Han Sans Neo" panose="020B0500000000000000" pitchFamily="34" charset="-128"/>
                <a:ea typeface="Spoqa Han Sans Neo" panose="020B0500000000000000" pitchFamily="34" charset="-128"/>
              </a:rPr>
              <a:t>, </a:t>
            </a:r>
            <a:r>
              <a:rPr kumimoji="1" lang="en-US" altLang="ko-KR" sz="2400" dirty="0" err="1">
                <a:solidFill>
                  <a:srgbClr val="53585F"/>
                </a:solidFill>
                <a:latin typeface="Spoqa Han Sans Neo" panose="020B0500000000000000" pitchFamily="34" charset="-128"/>
                <a:ea typeface="Spoqa Han Sans Neo" panose="020B0500000000000000" pitchFamily="34" charset="-128"/>
              </a:rPr>
              <a:t>tSNE</a:t>
            </a:r>
            <a:r>
              <a:rPr kumimoji="1" lang="en-US" altLang="ko-KR" sz="2400" dirty="0">
                <a:solidFill>
                  <a:srgbClr val="53585F"/>
                </a:solidFill>
                <a:latin typeface="Spoqa Han Sans Neo" panose="020B0500000000000000" pitchFamily="34" charset="-128"/>
                <a:ea typeface="Spoqa Han Sans Neo" panose="020B0500000000000000" pitchFamily="34" charset="-128"/>
              </a:rPr>
              <a:t>, auto-encoder…</a:t>
            </a:r>
            <a:r>
              <a:rPr kumimoji="1" lang="en-US" altLang="ko-Kore-KR" sz="2400" dirty="0">
                <a:solidFill>
                  <a:srgbClr val="53585F"/>
                </a:solidFill>
                <a:latin typeface="Spoqa Han Sans Neo" panose="020B0500000000000000" pitchFamily="34" charset="-128"/>
                <a:ea typeface="Spoqa Han Sans Neo" panose="020B0500000000000000" pitchFamily="34" charset="-128"/>
              </a:rPr>
              <a:t>)</a:t>
            </a:r>
            <a:r>
              <a:rPr kumimoji="1" lang="ko-Kore-KR" altLang="en-US" sz="2400" dirty="0">
                <a:solidFill>
                  <a:srgbClr val="53585F"/>
                </a:solidFill>
                <a:latin typeface="Spoqa Han Sans Neo" panose="020B0500000000000000" pitchFamily="34" charset="-128"/>
                <a:ea typeface="Spoqa Han Sans Neo" panose="020B0500000000000000" pitchFamily="34" charset="-128"/>
              </a:rPr>
              <a:t>으로 </a:t>
            </a:r>
            <a:r>
              <a:rPr kumimoji="1" lang="en-US" altLang="ko-Kore-KR" sz="2400" dirty="0">
                <a:solidFill>
                  <a:srgbClr val="53585F"/>
                </a:solidFill>
                <a:latin typeface="Spoqa Han Sans Neo" panose="020B0500000000000000" pitchFamily="34" charset="-128"/>
                <a:ea typeface="Spoqa Han Sans Neo" panose="020B0500000000000000" pitchFamily="34" charset="-128"/>
              </a:rPr>
              <a:t>Embedding</a:t>
            </a:r>
            <a:r>
              <a:rPr kumimoji="1" lang="ko-Kore-KR" altLang="en-US" sz="2400" dirty="0">
                <a:solidFill>
                  <a:srgbClr val="53585F"/>
                </a:solidFill>
                <a:latin typeface="Spoqa Han Sans Neo" panose="020B0500000000000000" pitchFamily="34" charset="-128"/>
                <a:ea typeface="Spoqa Han Sans Neo" panose="020B0500000000000000" pitchFamily="34" charset="-128"/>
              </a:rPr>
              <a:t>을 진행</a:t>
            </a:r>
            <a:r>
              <a:rPr kumimoji="1" lang="en-US" altLang="ko-Kore-KR" sz="24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2400" dirty="0">
              <a:solidFill>
                <a:srgbClr val="53585F"/>
              </a:solidFill>
              <a:latin typeface="Spoqa Han Sans Neo" panose="020B0500000000000000" pitchFamily="34" charset="-128"/>
              <a:ea typeface="Spoqa Han Sans Neo" panose="020B0500000000000000" pitchFamily="34" charset="-128"/>
            </a:endParaRPr>
          </a:p>
        </p:txBody>
      </p:sp>
      <p:sp>
        <p:nvSpPr>
          <p:cNvPr id="9" name="직사각형 8">
            <a:extLst>
              <a:ext uri="{FF2B5EF4-FFF2-40B4-BE49-F238E27FC236}">
                <a16:creationId xmlns:a16="http://schemas.microsoft.com/office/drawing/2014/main" id="{47DA3EFA-D628-594C-BDC2-371EF196EFF4}"/>
              </a:ext>
            </a:extLst>
          </p:cNvPr>
          <p:cNvSpPr/>
          <p:nvPr/>
        </p:nvSpPr>
        <p:spPr>
          <a:xfrm>
            <a:off x="2037112" y="13063415"/>
            <a:ext cx="8945239" cy="646331"/>
          </a:xfrm>
          <a:prstGeom prst="rect">
            <a:avLst/>
          </a:prstGeom>
        </p:spPr>
        <p:txBody>
          <a:bodyPr wrap="square">
            <a:spAutoFit/>
          </a:bodyPr>
          <a:lstStyle/>
          <a:p>
            <a:r>
              <a:rPr lang="en" altLang="ko-Kore-KR" dirty="0">
                <a:solidFill>
                  <a:srgbClr val="53585F"/>
                </a:solidFill>
                <a:latin typeface="Arial" panose="020B0604020202020204" pitchFamily="34" charset="0"/>
              </a:rPr>
              <a:t>Schneider, Steffen, et al. "wav2vec: Unsupervised pre-training for speech recognition." </a:t>
            </a:r>
            <a:r>
              <a:rPr lang="en" altLang="ko-Kore-KR" i="1" dirty="0" err="1">
                <a:solidFill>
                  <a:srgbClr val="53585F"/>
                </a:solidFill>
                <a:latin typeface="Arial" panose="020B0604020202020204" pitchFamily="34" charset="0"/>
              </a:rPr>
              <a:t>arXiv</a:t>
            </a:r>
            <a:r>
              <a:rPr lang="en" altLang="ko-Kore-KR" i="1" dirty="0">
                <a:solidFill>
                  <a:srgbClr val="53585F"/>
                </a:solidFill>
                <a:latin typeface="Arial" panose="020B0604020202020204" pitchFamily="34" charset="0"/>
              </a:rPr>
              <a:t> preprint arXiv:1904.05862</a:t>
            </a:r>
            <a:r>
              <a:rPr lang="en" altLang="ko-Kore-KR" dirty="0">
                <a:solidFill>
                  <a:srgbClr val="53585F"/>
                </a:solidFill>
                <a:latin typeface="Arial" panose="020B0604020202020204" pitchFamily="34" charset="0"/>
              </a:rPr>
              <a:t> (2019).</a:t>
            </a:r>
            <a:endParaRPr lang="ko-Kore-KR" altLang="en-US" dirty="0">
              <a:solidFill>
                <a:srgbClr val="53585F"/>
              </a:solidFill>
            </a:endParaRPr>
          </a:p>
        </p:txBody>
      </p:sp>
      <p:sp>
        <p:nvSpPr>
          <p:cNvPr id="11" name="직사각형 10">
            <a:extLst>
              <a:ext uri="{FF2B5EF4-FFF2-40B4-BE49-F238E27FC236}">
                <a16:creationId xmlns:a16="http://schemas.microsoft.com/office/drawing/2014/main" id="{48E73EDA-E5BC-F042-BA72-5C3F80F4E54C}"/>
              </a:ext>
            </a:extLst>
          </p:cNvPr>
          <p:cNvSpPr/>
          <p:nvPr/>
        </p:nvSpPr>
        <p:spPr>
          <a:xfrm>
            <a:off x="11285200" y="13063414"/>
            <a:ext cx="8945239" cy="646331"/>
          </a:xfrm>
          <a:prstGeom prst="rect">
            <a:avLst/>
          </a:prstGeom>
        </p:spPr>
        <p:txBody>
          <a:bodyPr wrap="square">
            <a:spAutoFit/>
          </a:bodyPr>
          <a:lstStyle/>
          <a:p>
            <a:r>
              <a:rPr lang="en" altLang="ko-Kore-KR" dirty="0" err="1">
                <a:solidFill>
                  <a:srgbClr val="53585F"/>
                </a:solidFill>
                <a:latin typeface="Arial" panose="020B0604020202020204" pitchFamily="34" charset="0"/>
              </a:rPr>
              <a:t>Baevski</a:t>
            </a:r>
            <a:r>
              <a:rPr lang="en" altLang="ko-Kore-KR" dirty="0">
                <a:solidFill>
                  <a:srgbClr val="53585F"/>
                </a:solidFill>
                <a:latin typeface="Arial" panose="020B0604020202020204" pitchFamily="34" charset="0"/>
              </a:rPr>
              <a:t>, Alexei, et al. "wav2vec 2.0: A framework for self-supervised learning of speech representations." </a:t>
            </a:r>
            <a:r>
              <a:rPr lang="en" altLang="ko-Kore-KR" i="1" dirty="0" err="1">
                <a:solidFill>
                  <a:srgbClr val="53585F"/>
                </a:solidFill>
                <a:latin typeface="Arial" panose="020B0604020202020204" pitchFamily="34" charset="0"/>
              </a:rPr>
              <a:t>arXiv</a:t>
            </a:r>
            <a:r>
              <a:rPr lang="en" altLang="ko-Kore-KR" i="1" dirty="0">
                <a:solidFill>
                  <a:srgbClr val="53585F"/>
                </a:solidFill>
                <a:latin typeface="Arial" panose="020B0604020202020204" pitchFamily="34" charset="0"/>
              </a:rPr>
              <a:t> preprint arXiv:2006.11477</a:t>
            </a:r>
            <a:r>
              <a:rPr lang="en" altLang="ko-Kore-KR" dirty="0">
                <a:solidFill>
                  <a:srgbClr val="53585F"/>
                </a:solidFill>
                <a:latin typeface="Arial" panose="020B0604020202020204" pitchFamily="34" charset="0"/>
              </a:rPr>
              <a:t> (2020).</a:t>
            </a:r>
            <a:endParaRPr lang="ko-Kore-KR" altLang="en-US" dirty="0">
              <a:solidFill>
                <a:srgbClr val="53585F"/>
              </a:solidFill>
            </a:endParaRPr>
          </a:p>
        </p:txBody>
      </p:sp>
    </p:spTree>
    <p:extLst>
      <p:ext uri="{BB962C8B-B14F-4D97-AF65-F5344CB8AC3E}">
        <p14:creationId xmlns:p14="http://schemas.microsoft.com/office/powerpoint/2010/main" val="1421923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39651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R" b="1" dirty="0">
                <a:latin typeface="SpoqaHanSans-Bold" panose="020B0500000000000000" pitchFamily="34" charset="-128"/>
                <a:ea typeface="SpoqaHanSans-Bold" panose="020B0500000000000000" pitchFamily="34" charset="-128"/>
              </a:rPr>
              <a:t>Deep generative models #1</a:t>
            </a:r>
          </a:p>
          <a:p>
            <a:pPr algn="r">
              <a:defRPr sz="7500" spc="-75">
                <a:latin typeface="SpoqaHanSans-Bold"/>
                <a:ea typeface="SpoqaHanSans-Bold"/>
                <a:cs typeface="SpoqaHanSans-Bold"/>
                <a:sym typeface="SpoqaHanSans-Bold"/>
              </a:defRPr>
            </a:pPr>
            <a:r>
              <a:rPr lang="en" altLang="ko-Kore-KR" sz="4800" dirty="0">
                <a:sym typeface="SpoqaHanSans-Bold"/>
              </a:rPr>
              <a:t>- Autoregressive vs autoencoder</a:t>
            </a:r>
            <a:br>
              <a:rPr lang="en" altLang="ko-Kore-KR" sz="4800" dirty="0">
                <a:sym typeface="SpoqaHanSans-Bold"/>
              </a:rPr>
            </a:br>
            <a:r>
              <a:rPr lang="en" altLang="ko-Kore-KR" sz="4800" dirty="0">
                <a:sym typeface="SpoqaHanSans-Bold"/>
              </a:rPr>
              <a:t>vs embedding vs </a:t>
            </a:r>
            <a:r>
              <a:rPr lang="en-US" altLang="ko-Kore-KR" sz="4800" dirty="0">
                <a:sym typeface="SpoqaHanSans-Bold"/>
              </a:rPr>
              <a:t>seq2seq - </a:t>
            </a:r>
            <a:endParaRPr lang="en-US" sz="4800"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5</a:t>
            </a:r>
            <a:r>
              <a:rPr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Outro: return to Seq2seq</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55</a:t>
            </a:fld>
            <a:endParaRPr kumimoji="1" lang="ko-Kore-KR" altLang="en-US" sz="150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449920" y="3723975"/>
            <a:ext cx="5887205" cy="10300561"/>
          </a:xfrm>
          <a:prstGeom prst="rect">
            <a:avLst/>
          </a:prstGeom>
        </p:spPr>
        <p:txBody>
          <a:bodyPr wrap="square" lIns="0" tIns="0" rIns="0" bIns="0" anchor="ctr">
            <a:spAutoFit/>
          </a:bodyPr>
          <a:lstStyle/>
          <a:p>
            <a:pPr algn="ctr"/>
            <a:r>
              <a:rPr kumimoji="1" lang="en-US" altLang="ko-Kore-KR" sz="97500" b="1" dirty="0">
                <a:solidFill>
                  <a:schemeClr val="accent3">
                    <a:lumMod val="50000"/>
                  </a:schemeClr>
                </a:solidFill>
                <a:latin typeface="Impact" panose="020B0806030902050204" pitchFamily="34" charset="0"/>
                <a:ea typeface="Silom" pitchFamily="2" charset="-34"/>
                <a:cs typeface="Silom" pitchFamily="2" charset="-34"/>
              </a:rPr>
              <a:t>7</a:t>
            </a:r>
            <a:endParaRPr kumimoji="1" lang="ko-Kore-KR" altLang="en-US" sz="97500" b="1"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1334538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Sequence-to-sequence</a:t>
            </a:r>
            <a:r>
              <a:rPr lang="ko-Kore-KR" altLang="en-US" b="1" dirty="0"/>
              <a:t>모델은</a:t>
            </a:r>
            <a:r>
              <a:rPr lang="en-US" altLang="ko-Kore-KR" b="1" dirty="0"/>
              <a:t>.</a:t>
            </a:r>
            <a:r>
              <a:rPr lang="en-US" altLang="ko-KR" b="1" dirty="0"/>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2EB6CE-CBD9-5B48-B9F2-ED76C7ED8354}"/>
                  </a:ext>
                </a:extLst>
              </p:cNvPr>
              <p:cNvSpPr txBox="1"/>
              <p:nvPr/>
            </p:nvSpPr>
            <p:spPr>
              <a:xfrm>
                <a:off x="3427827" y="3836067"/>
                <a:ext cx="26933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𝑥</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𝑥</m:t>
                          </m:r>
                        </m:e>
                        <m:sub>
                          <m:r>
                            <a:rPr kumimoji="1" lang="en-US" altLang="ko-Kore-KR" sz="3200" b="0" i="1" smtClean="0">
                              <a:solidFill>
                                <a:srgbClr val="53585F"/>
                              </a:solidFill>
                              <a:latin typeface="Cambria Math" panose="02040503050406030204" pitchFamily="18" charset="0"/>
                            </a:rPr>
                            <m:t>𝑇</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16" name="TextBox 15">
                <a:extLst>
                  <a:ext uri="{FF2B5EF4-FFF2-40B4-BE49-F238E27FC236}">
                    <a16:creationId xmlns:a16="http://schemas.microsoft.com/office/drawing/2014/main" id="{632EB6CE-CBD9-5B48-B9F2-ED76C7ED8354}"/>
                  </a:ext>
                </a:extLst>
              </p:cNvPr>
              <p:cNvSpPr txBox="1">
                <a:spLocks noRot="1" noChangeAspect="1" noMove="1" noResize="1" noEditPoints="1" noAdjustHandles="1" noChangeArrowheads="1" noChangeShapeType="1" noTextEdit="1"/>
              </p:cNvSpPr>
              <p:nvPr/>
            </p:nvSpPr>
            <p:spPr>
              <a:xfrm>
                <a:off x="3427827" y="3836067"/>
                <a:ext cx="2693366" cy="492443"/>
              </a:xfrm>
              <a:prstGeom prst="rect">
                <a:avLst/>
              </a:prstGeom>
              <a:blipFill>
                <a:blip r:embed="rId4"/>
                <a:stretch>
                  <a:fillRect l="-1408" r="-5164" b="-35000"/>
                </a:stretch>
              </a:blipFill>
            </p:spPr>
            <p:txBody>
              <a:bodyPr/>
              <a:lstStyle/>
              <a:p>
                <a:r>
                  <a:rPr lang="ko-Kore-KR" altLang="en-US">
                    <a:noFill/>
                  </a:rPr>
                  <a:t> </a:t>
                </a:r>
              </a:p>
            </p:txBody>
          </p:sp>
        </mc:Fallback>
      </mc:AlternateContent>
      <p:sp>
        <p:nvSpPr>
          <p:cNvPr id="17" name="TextBox 16">
            <a:extLst>
              <a:ext uri="{FF2B5EF4-FFF2-40B4-BE49-F238E27FC236}">
                <a16:creationId xmlns:a16="http://schemas.microsoft.com/office/drawing/2014/main" id="{5F4BDD40-BBBA-D249-8B4D-F45AD757AC68}"/>
              </a:ext>
            </a:extLst>
          </p:cNvPr>
          <p:cNvSpPr txBox="1"/>
          <p:nvPr/>
        </p:nvSpPr>
        <p:spPr>
          <a:xfrm>
            <a:off x="7834344" y="3789900"/>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Encoder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
        <p:nvSpPr>
          <p:cNvPr id="18" name="TextBox 17">
            <a:extLst>
              <a:ext uri="{FF2B5EF4-FFF2-40B4-BE49-F238E27FC236}">
                <a16:creationId xmlns:a16="http://schemas.microsoft.com/office/drawing/2014/main" id="{B42B6A0D-8F5D-F045-BD7D-A986B434D199}"/>
              </a:ext>
            </a:extLst>
          </p:cNvPr>
          <p:cNvSpPr txBox="1"/>
          <p:nvPr/>
        </p:nvSpPr>
        <p:spPr>
          <a:xfrm>
            <a:off x="12240861" y="3789899"/>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Decoder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cxnSp>
        <p:nvCxnSpPr>
          <p:cNvPr id="19" name="직선 화살표 연결선 18">
            <a:extLst>
              <a:ext uri="{FF2B5EF4-FFF2-40B4-BE49-F238E27FC236}">
                <a16:creationId xmlns:a16="http://schemas.microsoft.com/office/drawing/2014/main" id="{34CA08F7-3CB9-BD4C-8C2A-7F89E89D9C7C}"/>
              </a:ext>
            </a:extLst>
          </p:cNvPr>
          <p:cNvCxnSpPr>
            <a:stCxn id="16" idx="3"/>
            <a:endCxn id="17" idx="1"/>
          </p:cNvCxnSpPr>
          <p:nvPr/>
        </p:nvCxnSpPr>
        <p:spPr>
          <a:xfrm flipV="1">
            <a:off x="6121193" y="4082288"/>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32797397-5300-AA47-818C-01CC2CA5A62E}"/>
              </a:ext>
            </a:extLst>
          </p:cNvPr>
          <p:cNvCxnSpPr>
            <a:cxnSpLocks/>
            <a:stCxn id="17" idx="3"/>
            <a:endCxn id="18" idx="1"/>
          </p:cNvCxnSpPr>
          <p:nvPr/>
        </p:nvCxnSpPr>
        <p:spPr>
          <a:xfrm flipV="1">
            <a:off x="10527710" y="4082287"/>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29F934-A257-3A44-85F2-A18F5A400013}"/>
                  </a:ext>
                </a:extLst>
              </p:cNvPr>
              <p:cNvSpPr txBox="1"/>
              <p:nvPr/>
            </p:nvSpPr>
            <p:spPr>
              <a:xfrm>
                <a:off x="16647378" y="3836064"/>
                <a:ext cx="26559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𝑦</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𝑆</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21" name="TextBox 20">
                <a:extLst>
                  <a:ext uri="{FF2B5EF4-FFF2-40B4-BE49-F238E27FC236}">
                    <a16:creationId xmlns:a16="http://schemas.microsoft.com/office/drawing/2014/main" id="{0929F934-A257-3A44-85F2-A18F5A400013}"/>
                  </a:ext>
                </a:extLst>
              </p:cNvPr>
              <p:cNvSpPr txBox="1">
                <a:spLocks noRot="1" noChangeAspect="1" noMove="1" noResize="1" noEditPoints="1" noAdjustHandles="1" noChangeArrowheads="1" noChangeShapeType="1" noTextEdit="1"/>
              </p:cNvSpPr>
              <p:nvPr/>
            </p:nvSpPr>
            <p:spPr>
              <a:xfrm>
                <a:off x="16647378" y="3836064"/>
                <a:ext cx="2655919" cy="492443"/>
              </a:xfrm>
              <a:prstGeom prst="rect">
                <a:avLst/>
              </a:prstGeom>
              <a:blipFill>
                <a:blip r:embed="rId5"/>
                <a:stretch>
                  <a:fillRect l="-2844" r="-4739" b="-35000"/>
                </a:stretch>
              </a:blipFill>
            </p:spPr>
            <p:txBody>
              <a:bodyPr/>
              <a:lstStyle/>
              <a:p>
                <a:r>
                  <a:rPr lang="ko-Kore-KR" altLang="en-US">
                    <a:noFill/>
                  </a:rPr>
                  <a:t> </a:t>
                </a:r>
              </a:p>
            </p:txBody>
          </p:sp>
        </mc:Fallback>
      </mc:AlternateContent>
      <p:cxnSp>
        <p:nvCxnSpPr>
          <p:cNvPr id="22" name="직선 화살표 연결선 21">
            <a:extLst>
              <a:ext uri="{FF2B5EF4-FFF2-40B4-BE49-F238E27FC236}">
                <a16:creationId xmlns:a16="http://schemas.microsoft.com/office/drawing/2014/main" id="{2E725037-9EC2-AB48-A168-A8438C174076}"/>
              </a:ext>
            </a:extLst>
          </p:cNvPr>
          <p:cNvCxnSpPr>
            <a:cxnSpLocks/>
            <a:stCxn id="18" idx="3"/>
            <a:endCxn id="21" idx="1"/>
          </p:cNvCxnSpPr>
          <p:nvPr/>
        </p:nvCxnSpPr>
        <p:spPr>
          <a:xfrm flipV="1">
            <a:off x="14934227" y="4082286"/>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28B820F1-0F22-A548-AE88-01EE14E79305}"/>
                  </a:ext>
                </a:extLst>
              </p:cNvPr>
              <p:cNvSpPr/>
              <p:nvPr/>
            </p:nvSpPr>
            <p:spPr>
              <a:xfrm>
                <a:off x="11126715" y="4036124"/>
                <a:ext cx="51514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3600" b="0" i="1" smtClean="0">
                          <a:solidFill>
                            <a:srgbClr val="53585F"/>
                          </a:solidFill>
                          <a:latin typeface="Cambria Math" panose="02040503050406030204" pitchFamily="18" charset="0"/>
                        </a:rPr>
                        <m:t>𝑧</m:t>
                      </m:r>
                    </m:oMath>
                  </m:oMathPara>
                </a14:m>
                <a:endParaRPr lang="ko-Kore-KR" altLang="en-US" sz="3600" dirty="0"/>
              </a:p>
            </p:txBody>
          </p:sp>
        </mc:Choice>
        <mc:Fallback xmlns="">
          <p:sp>
            <p:nvSpPr>
              <p:cNvPr id="23" name="직사각형 22">
                <a:extLst>
                  <a:ext uri="{FF2B5EF4-FFF2-40B4-BE49-F238E27FC236}">
                    <a16:creationId xmlns:a16="http://schemas.microsoft.com/office/drawing/2014/main" id="{28B820F1-0F22-A548-AE88-01EE14E79305}"/>
                  </a:ext>
                </a:extLst>
              </p:cNvPr>
              <p:cNvSpPr>
                <a:spLocks noRot="1" noChangeAspect="1" noMove="1" noResize="1" noEditPoints="1" noAdjustHandles="1" noChangeArrowheads="1" noChangeShapeType="1" noTextEdit="1"/>
              </p:cNvSpPr>
              <p:nvPr/>
            </p:nvSpPr>
            <p:spPr>
              <a:xfrm>
                <a:off x="11126715" y="4036124"/>
                <a:ext cx="515141" cy="646331"/>
              </a:xfrm>
              <a:prstGeom prst="rect">
                <a:avLst/>
              </a:prstGeom>
              <a:blipFill>
                <a:blip r:embed="rId6"/>
                <a:stretch>
                  <a:fillRect/>
                </a:stretch>
              </a:blipFill>
            </p:spPr>
            <p:txBody>
              <a:bodyPr/>
              <a:lstStyle/>
              <a:p>
                <a:r>
                  <a:rPr lang="ko-Kore-KR" altLang="en-US">
                    <a:noFill/>
                  </a:rPr>
                  <a:t> </a:t>
                </a:r>
              </a:p>
            </p:txBody>
          </p:sp>
        </mc:Fallback>
      </mc:AlternateContent>
      <p:sp>
        <p:nvSpPr>
          <p:cNvPr id="5" name="직사각형 4">
            <a:extLst>
              <a:ext uri="{FF2B5EF4-FFF2-40B4-BE49-F238E27FC236}">
                <a16:creationId xmlns:a16="http://schemas.microsoft.com/office/drawing/2014/main" id="{C285DD9A-8473-034E-9381-9179C37E7D9A}"/>
              </a:ext>
            </a:extLst>
          </p:cNvPr>
          <p:cNvSpPr/>
          <p:nvPr/>
        </p:nvSpPr>
        <p:spPr>
          <a:xfrm>
            <a:off x="2487213" y="5370688"/>
            <a:ext cx="20116800" cy="5016758"/>
          </a:xfrm>
          <a:prstGeom prst="rect">
            <a:avLst/>
          </a:prstGeom>
        </p:spPr>
        <p:txBody>
          <a:bodyPr wrap="square">
            <a:spAutoFit/>
          </a:bodyPr>
          <a:lstStyle/>
          <a:p>
            <a:r>
              <a:rPr lang="en-US" altLang="ko-Kore-KR" sz="3200" dirty="0">
                <a:solidFill>
                  <a:srgbClr val="53585F"/>
                </a:solidFill>
                <a:latin typeface="Spoqa Han Sans Neo" panose="020B0500000000000000" pitchFamily="34" charset="-128"/>
                <a:ea typeface="Spoqa Han Sans Neo" panose="020B0500000000000000" pitchFamily="34" charset="-128"/>
              </a:rPr>
              <a:t>Encoder-decoder </a:t>
            </a:r>
            <a:r>
              <a:rPr lang="ko-KR" altLang="en-US" sz="3200" dirty="0">
                <a:solidFill>
                  <a:srgbClr val="53585F"/>
                </a:solidFill>
                <a:latin typeface="Spoqa Han Sans Neo" panose="020B0500000000000000" pitchFamily="34" charset="-128"/>
                <a:ea typeface="Spoqa Han Sans Neo" panose="020B0500000000000000" pitchFamily="34" charset="-128"/>
              </a:rPr>
              <a:t>기반 생성</a:t>
            </a:r>
            <a:r>
              <a:rPr lang="en-US" altLang="ko-KR" sz="3200" dirty="0">
                <a:solidFill>
                  <a:srgbClr val="53585F"/>
                </a:solidFill>
                <a:latin typeface="Spoqa Han Sans Neo" panose="020B0500000000000000" pitchFamily="34" charset="-128"/>
                <a:ea typeface="Spoqa Han Sans Neo" panose="020B0500000000000000" pitchFamily="34" charset="-128"/>
              </a:rPr>
              <a:t>(generative)</a:t>
            </a:r>
            <a:r>
              <a:rPr lang="ko-KR" altLang="en-US" sz="3200" dirty="0">
                <a:solidFill>
                  <a:srgbClr val="53585F"/>
                </a:solidFill>
                <a:latin typeface="Spoqa Han Sans Neo" panose="020B0500000000000000" pitchFamily="34" charset="-128"/>
                <a:ea typeface="Spoqa Han Sans Neo" panose="020B0500000000000000" pitchFamily="34" charset="-128"/>
              </a:rPr>
              <a:t> 모델의 일종</a:t>
            </a:r>
            <a:r>
              <a:rPr lang="en-US" altLang="ko-KR" sz="3200" dirty="0">
                <a:solidFill>
                  <a:srgbClr val="53585F"/>
                </a:solidFill>
                <a:latin typeface="Spoqa Han Sans Neo" panose="020B0500000000000000" pitchFamily="34" charset="-128"/>
                <a:ea typeface="Spoqa Han Sans Neo" panose="020B0500000000000000" pitchFamily="34" charset="-128"/>
              </a:rPr>
              <a:t>.</a:t>
            </a:r>
          </a:p>
          <a:p>
            <a:endParaRPr lang="en-US" altLang="ko-KR" sz="3200" dirty="0">
              <a:solidFill>
                <a:srgbClr val="53585F"/>
              </a:solidFill>
              <a:latin typeface="Spoqa Han Sans Neo" panose="020B0500000000000000" pitchFamily="34" charset="-128"/>
              <a:ea typeface="Spoqa Han Sans Neo" panose="020B0500000000000000" pitchFamily="34" charset="-128"/>
            </a:endParaRPr>
          </a:p>
          <a:p>
            <a:r>
              <a:rPr lang="en" altLang="ko-KR" sz="3200" dirty="0">
                <a:solidFill>
                  <a:srgbClr val="53585F"/>
                </a:solidFill>
                <a:latin typeface="Spoqa Han Sans Neo" panose="020B0500000000000000" pitchFamily="34" charset="-128"/>
                <a:ea typeface="Spoqa Han Sans Neo" panose="020B0500000000000000" pitchFamily="34" charset="-128"/>
              </a:rPr>
              <a:t>sequential </a:t>
            </a:r>
            <a:r>
              <a:rPr lang="ko-KR" altLang="en-US" sz="3200" dirty="0">
                <a:solidFill>
                  <a:srgbClr val="53585F"/>
                </a:solidFill>
                <a:latin typeface="Spoqa Han Sans Neo" panose="020B0500000000000000" pitchFamily="34" charset="-128"/>
                <a:ea typeface="Spoqa Han Sans Neo" panose="020B0500000000000000" pitchFamily="34" charset="-128"/>
              </a:rPr>
              <a:t>한 </a:t>
            </a:r>
            <a:r>
              <a:rPr lang="en" altLang="ko-KR" sz="3200" dirty="0">
                <a:solidFill>
                  <a:srgbClr val="53585F"/>
                </a:solidFill>
                <a:latin typeface="Spoqa Han Sans Neo" panose="020B0500000000000000" pitchFamily="34" charset="-128"/>
                <a:ea typeface="Spoqa Han Sans Neo" panose="020B0500000000000000" pitchFamily="34" charset="-128"/>
              </a:rPr>
              <a:t>input </a:t>
            </a:r>
            <a:r>
              <a:rPr lang="ko-KR" altLang="en-US" sz="3200" dirty="0">
                <a:solidFill>
                  <a:srgbClr val="53585F"/>
                </a:solidFill>
                <a:latin typeface="Spoqa Han Sans Neo" panose="020B0500000000000000" pitchFamily="34" charset="-128"/>
                <a:ea typeface="Spoqa Han Sans Neo" panose="020B0500000000000000" pitchFamily="34" charset="-128"/>
              </a:rPr>
              <a:t>들을 </a:t>
            </a:r>
            <a:r>
              <a:rPr lang="en" altLang="ko-KR" sz="3200" dirty="0">
                <a:solidFill>
                  <a:srgbClr val="53585F"/>
                </a:solidFill>
                <a:latin typeface="Spoqa Han Sans Neo" panose="020B0500000000000000" pitchFamily="34" charset="-128"/>
                <a:ea typeface="Spoqa Han Sans Neo" panose="020B0500000000000000" pitchFamily="34" charset="-128"/>
              </a:rPr>
              <a:t>sequential </a:t>
            </a:r>
            <a:r>
              <a:rPr lang="ko-KR" altLang="en-US" sz="3200" dirty="0">
                <a:solidFill>
                  <a:srgbClr val="53585F"/>
                </a:solidFill>
                <a:latin typeface="Spoqa Han Sans Neo" panose="020B0500000000000000" pitchFamily="34" charset="-128"/>
                <a:ea typeface="Spoqa Han Sans Neo" panose="020B0500000000000000" pitchFamily="34" charset="-128"/>
              </a:rPr>
              <a:t>한 </a:t>
            </a:r>
            <a:r>
              <a:rPr lang="en" altLang="ko-KR" sz="3200" dirty="0">
                <a:solidFill>
                  <a:srgbClr val="53585F"/>
                </a:solidFill>
                <a:latin typeface="Spoqa Han Sans Neo" panose="020B0500000000000000" pitchFamily="34" charset="-128"/>
                <a:ea typeface="Spoqa Han Sans Neo" panose="020B0500000000000000" pitchFamily="34" charset="-128"/>
              </a:rPr>
              <a:t>output </a:t>
            </a:r>
            <a:r>
              <a:rPr lang="ko-KR" altLang="en-US" sz="3200" dirty="0">
                <a:solidFill>
                  <a:srgbClr val="53585F"/>
                </a:solidFill>
                <a:latin typeface="Spoqa Han Sans Neo" panose="020B0500000000000000" pitchFamily="34" charset="-128"/>
                <a:ea typeface="Spoqa Han Sans Neo" panose="020B0500000000000000" pitchFamily="34" charset="-128"/>
              </a:rPr>
              <a:t>을 변환할 수 있는 </a:t>
            </a:r>
            <a:r>
              <a:rPr lang="en" altLang="ko-KR" sz="3200" dirty="0">
                <a:solidFill>
                  <a:srgbClr val="53585F"/>
                </a:solidFill>
                <a:latin typeface="Spoqa Han Sans Neo" panose="020B0500000000000000" pitchFamily="34" charset="-128"/>
                <a:ea typeface="Spoqa Han Sans Neo" panose="020B0500000000000000" pitchFamily="34" charset="-128"/>
              </a:rPr>
              <a:t>sequence transformation </a:t>
            </a:r>
            <a:r>
              <a:rPr lang="ko-KR" altLang="en-US" sz="3200" dirty="0">
                <a:solidFill>
                  <a:srgbClr val="53585F"/>
                </a:solidFill>
                <a:latin typeface="Spoqa Han Sans Neo" panose="020B0500000000000000" pitchFamily="34" charset="-128"/>
                <a:ea typeface="Spoqa Han Sans Neo" panose="020B0500000000000000" pitchFamily="34" charset="-128"/>
              </a:rPr>
              <a:t>모델이다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endParaRPr lang="en-US" altLang="ko-KR" sz="3200" dirty="0">
              <a:solidFill>
                <a:srgbClr val="53585F"/>
              </a:solidFill>
              <a:latin typeface="Spoqa Han Sans Neo" panose="020B0500000000000000" pitchFamily="34" charset="-128"/>
              <a:ea typeface="Spoqa Han Sans Neo" panose="020B0500000000000000" pitchFamily="34" charset="-128"/>
            </a:endParaRPr>
          </a:p>
          <a:p>
            <a:r>
              <a:rPr lang="ko-KR" altLang="en-US" sz="3200" dirty="0">
                <a:solidFill>
                  <a:srgbClr val="53585F"/>
                </a:solidFill>
                <a:latin typeface="Spoqa Han Sans Neo" panose="020B0500000000000000" pitchFamily="34" charset="-128"/>
                <a:ea typeface="Spoqa Han Sans Neo" panose="020B0500000000000000" pitchFamily="34" charset="-128"/>
              </a:rPr>
              <a:t>최초의 </a:t>
            </a:r>
            <a:r>
              <a:rPr lang="en-US" altLang="ko-KR" sz="3200" dirty="0">
                <a:solidFill>
                  <a:srgbClr val="53585F"/>
                </a:solidFill>
                <a:latin typeface="Spoqa Han Sans Neo" panose="020B0500000000000000" pitchFamily="34" charset="-128"/>
                <a:ea typeface="Spoqa Han Sans Neo" panose="020B0500000000000000" pitchFamily="34" charset="-128"/>
              </a:rPr>
              <a:t>seq2seq</a:t>
            </a:r>
            <a:r>
              <a:rPr lang="ko-KR" altLang="en-US" sz="3200" dirty="0">
                <a:solidFill>
                  <a:srgbClr val="53585F"/>
                </a:solidFill>
                <a:latin typeface="Spoqa Han Sans Neo" panose="020B0500000000000000" pitchFamily="34" charset="-128"/>
                <a:ea typeface="Spoqa Han Sans Neo" panose="020B0500000000000000" pitchFamily="34" charset="-128"/>
              </a:rPr>
              <a:t>들은</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r>
              <a:rPr lang="en-US" altLang="ko-KR" sz="3200" dirty="0">
                <a:solidFill>
                  <a:srgbClr val="53585F"/>
                </a:solidFill>
                <a:latin typeface="Spoqa Han Sans Neo" panose="020B0500000000000000" pitchFamily="34" charset="-128"/>
                <a:ea typeface="Spoqa Han Sans Neo" panose="020B0500000000000000" pitchFamily="34" charset="-128"/>
              </a:rPr>
              <a:t>LSTM embedding </a:t>
            </a:r>
            <a:r>
              <a:rPr lang="ko-KR" altLang="en-US" sz="3200" dirty="0">
                <a:solidFill>
                  <a:srgbClr val="53585F"/>
                </a:solidFill>
                <a:latin typeface="Spoqa Han Sans Neo" panose="020B0500000000000000" pitchFamily="34" charset="-128"/>
                <a:ea typeface="Spoqa Han Sans Neo" panose="020B0500000000000000" pitchFamily="34" charset="-128"/>
              </a:rPr>
              <a:t>을 수행하는 </a:t>
            </a:r>
            <a:r>
              <a:rPr lang="en-US" altLang="ko-KR" sz="3200" dirty="0">
                <a:solidFill>
                  <a:srgbClr val="53585F"/>
                </a:solidFill>
                <a:latin typeface="Spoqa Han Sans Neo" panose="020B0500000000000000" pitchFamily="34" charset="-128"/>
                <a:ea typeface="Spoqa Han Sans Neo" panose="020B0500000000000000" pitchFamily="34" charset="-128"/>
              </a:rPr>
              <a:t>encoder </a:t>
            </a:r>
            <a:r>
              <a:rPr lang="ko-KR" altLang="en-US" sz="3200" dirty="0">
                <a:solidFill>
                  <a:srgbClr val="53585F"/>
                </a:solidFill>
                <a:latin typeface="Spoqa Han Sans Neo" panose="020B0500000000000000" pitchFamily="34" charset="-128"/>
                <a:ea typeface="Spoqa Han Sans Neo" panose="020B0500000000000000" pitchFamily="34" charset="-128"/>
              </a:rPr>
              <a:t>와 </a:t>
            </a:r>
            <a:r>
              <a:rPr lang="en-US" altLang="ko-KR" sz="3200" dirty="0">
                <a:solidFill>
                  <a:srgbClr val="53585F"/>
                </a:solidFill>
                <a:latin typeface="Spoqa Han Sans Neo" panose="020B0500000000000000" pitchFamily="34" charset="-128"/>
                <a:ea typeface="Spoqa Han Sans Neo" panose="020B0500000000000000" pitchFamily="34" charset="-128"/>
              </a:rPr>
              <a:t>auto-regressive </a:t>
            </a:r>
            <a:r>
              <a:rPr lang="ko-KR" altLang="en-US" sz="3200" dirty="0">
                <a:solidFill>
                  <a:srgbClr val="53585F"/>
                </a:solidFill>
                <a:latin typeface="Spoqa Han Sans Neo" panose="020B0500000000000000" pitchFamily="34" charset="-128"/>
                <a:ea typeface="Spoqa Han Sans Neo" panose="020B0500000000000000" pitchFamily="34" charset="-128"/>
              </a:rPr>
              <a:t>한 </a:t>
            </a:r>
            <a:r>
              <a:rPr lang="en-US" altLang="ko-KR" sz="3200" dirty="0">
                <a:solidFill>
                  <a:srgbClr val="53585F"/>
                </a:solidFill>
                <a:latin typeface="Spoqa Han Sans Neo" panose="020B0500000000000000" pitchFamily="34" charset="-128"/>
                <a:ea typeface="Spoqa Han Sans Neo" panose="020B0500000000000000" pitchFamily="34" charset="-128"/>
              </a:rPr>
              <a:t>generative model </a:t>
            </a:r>
            <a:r>
              <a:rPr lang="ko-KR" altLang="en-US" sz="3200" dirty="0">
                <a:solidFill>
                  <a:srgbClr val="53585F"/>
                </a:solidFill>
                <a:latin typeface="Spoqa Han Sans Neo" panose="020B0500000000000000" pitchFamily="34" charset="-128"/>
                <a:ea typeface="Spoqa Han Sans Neo" panose="020B0500000000000000" pitchFamily="34" charset="-128"/>
              </a:rPr>
              <a:t>로 구성되었지만</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en-US" altLang="ko-KR" sz="3200" dirty="0">
                <a:solidFill>
                  <a:srgbClr val="53585F"/>
                </a:solidFill>
                <a:latin typeface="Spoqa Han Sans Neo" panose="020B0500000000000000" pitchFamily="34" charset="-128"/>
                <a:ea typeface="Spoqa Han Sans Neo" panose="020B0500000000000000" pitchFamily="34" charset="-128"/>
              </a:rPr>
              <a:t>encoder/decoder </a:t>
            </a:r>
            <a:r>
              <a:rPr lang="ko-KR" altLang="en-US" sz="3200" dirty="0">
                <a:solidFill>
                  <a:srgbClr val="53585F"/>
                </a:solidFill>
                <a:latin typeface="Spoqa Han Sans Neo" panose="020B0500000000000000" pitchFamily="34" charset="-128"/>
                <a:ea typeface="Spoqa Han Sans Neo" panose="020B0500000000000000" pitchFamily="34" charset="-128"/>
              </a:rPr>
              <a:t>로 구성된 다른 모델들 역시 </a:t>
            </a:r>
            <a:r>
              <a:rPr lang="en-US" altLang="ko-KR" sz="3200" dirty="0">
                <a:solidFill>
                  <a:srgbClr val="53585F"/>
                </a:solidFill>
                <a:latin typeface="Spoqa Han Sans Neo" panose="020B0500000000000000" pitchFamily="34" charset="-128"/>
                <a:ea typeface="Spoqa Han Sans Neo" panose="020B0500000000000000" pitchFamily="34" charset="-128"/>
              </a:rPr>
              <a:t>seq2seq</a:t>
            </a:r>
            <a:r>
              <a:rPr lang="ko-KR" altLang="en-US" sz="3200" dirty="0" err="1">
                <a:solidFill>
                  <a:srgbClr val="53585F"/>
                </a:solidFill>
                <a:latin typeface="Spoqa Han Sans Neo" panose="020B0500000000000000" pitchFamily="34" charset="-128"/>
                <a:ea typeface="Spoqa Han Sans Neo" panose="020B0500000000000000" pitchFamily="34" charset="-128"/>
              </a:rPr>
              <a:t>으로</a:t>
            </a:r>
            <a:r>
              <a:rPr lang="ko-KR" altLang="en-US" sz="3200" dirty="0">
                <a:solidFill>
                  <a:srgbClr val="53585F"/>
                </a:solidFill>
                <a:latin typeface="Spoqa Han Sans Neo" panose="020B0500000000000000" pitchFamily="34" charset="-128"/>
                <a:ea typeface="Spoqa Han Sans Neo" panose="020B0500000000000000" pitchFamily="34" charset="-128"/>
              </a:rPr>
              <a:t> 분류할 수 있다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buFont typeface="Wingdings" pitchFamily="2" charset="2"/>
              <a:buChar char="è"/>
            </a:pP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많은 연구가 여러 분야에서 진행</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i.e.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자연어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음성</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영상 처리</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DNA </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시퀀싱</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등등</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1373891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28218"/>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Sequence-to-sequence </a:t>
            </a:r>
            <a:r>
              <a:rPr lang="ko-Kore-KR" altLang="en-US" b="1" dirty="0"/>
              <a:t>의 응용</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31" name="직사각형 30">
            <a:extLst>
              <a:ext uri="{FF2B5EF4-FFF2-40B4-BE49-F238E27FC236}">
                <a16:creationId xmlns:a16="http://schemas.microsoft.com/office/drawing/2014/main" id="{9E9F820A-9A1E-4A44-89D3-EB052481B9DA}"/>
              </a:ext>
            </a:extLst>
          </p:cNvPr>
          <p:cNvSpPr/>
          <p:nvPr/>
        </p:nvSpPr>
        <p:spPr>
          <a:xfrm>
            <a:off x="6864988" y="11542166"/>
            <a:ext cx="9797490" cy="369332"/>
          </a:xfrm>
          <a:prstGeom prst="rect">
            <a:avLst/>
          </a:prstGeom>
        </p:spPr>
        <p:txBody>
          <a:bodyPr wrap="none">
            <a:spAutoFit/>
          </a:bodyPr>
          <a:lstStyle/>
          <a:p>
            <a:r>
              <a:rPr lang="en" altLang="ko-Kore-KR" dirty="0">
                <a:solidFill>
                  <a:srgbClr val="53585F"/>
                </a:solidFill>
              </a:rPr>
              <a:t>I. </a:t>
            </a:r>
            <a:r>
              <a:rPr lang="en" altLang="ko-Kore-KR" dirty="0" err="1">
                <a:solidFill>
                  <a:srgbClr val="53585F"/>
                </a:solidFill>
              </a:rPr>
              <a:t>Sutskever</a:t>
            </a:r>
            <a:r>
              <a:rPr lang="en" altLang="ko-Kore-KR" dirty="0">
                <a:solidFill>
                  <a:srgbClr val="53585F"/>
                </a:solidFill>
              </a:rPr>
              <a:t>, O. </a:t>
            </a:r>
            <a:r>
              <a:rPr lang="en" altLang="ko-Kore-KR" dirty="0" err="1">
                <a:solidFill>
                  <a:srgbClr val="53585F"/>
                </a:solidFill>
              </a:rPr>
              <a:t>Vinyals</a:t>
            </a:r>
            <a:r>
              <a:rPr lang="en" altLang="ko-Kore-KR" dirty="0">
                <a:solidFill>
                  <a:srgbClr val="53585F"/>
                </a:solidFill>
              </a:rPr>
              <a:t>, and Q. V. Le, Sequence to Sequence Learning with Neural Networks, NIPS 2014 </a:t>
            </a:r>
          </a:p>
        </p:txBody>
      </p:sp>
      <p:pic>
        <p:nvPicPr>
          <p:cNvPr id="28" name="Picture 2" descr="ROKROKSS">
            <a:extLst>
              <a:ext uri="{FF2B5EF4-FFF2-40B4-BE49-F238E27FC236}">
                <a16:creationId xmlns:a16="http://schemas.microsoft.com/office/drawing/2014/main" id="{910C2D78-82A2-6441-8773-D7505A9EB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902" y="3833909"/>
            <a:ext cx="8451229" cy="7362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678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44260"/>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Sequence-to-sequence </a:t>
            </a:r>
            <a:r>
              <a:rPr lang="ko-Kore-KR" altLang="en-US" b="1" dirty="0"/>
              <a:t>의 응용</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90114" name="Picture 2" descr="seq2seq – Praveen&amp;#39;s Blog">
            <a:extLst>
              <a:ext uri="{FF2B5EF4-FFF2-40B4-BE49-F238E27FC236}">
                <a16:creationId xmlns:a16="http://schemas.microsoft.com/office/drawing/2014/main" id="{E06A6FE1-B2EA-CA4A-9C8B-ACCFBBEF0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1301" y="5110720"/>
            <a:ext cx="7150100" cy="6057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Figure 1: Bidirectional LSTM CTC that unrolls over the whole speech utterance.">
            <a:extLst>
              <a:ext uri="{FF2B5EF4-FFF2-40B4-BE49-F238E27FC236}">
                <a16:creationId xmlns:a16="http://schemas.microsoft.com/office/drawing/2014/main" id="{100E2F9E-7E3C-6B45-B67C-A07AD3710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124" y="4178108"/>
            <a:ext cx="9205274" cy="7362421"/>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a:extLst>
              <a:ext uri="{FF2B5EF4-FFF2-40B4-BE49-F238E27FC236}">
                <a16:creationId xmlns:a16="http://schemas.microsoft.com/office/drawing/2014/main" id="{2505D5D1-30BE-C84F-B450-57121877AE63}"/>
              </a:ext>
            </a:extLst>
          </p:cNvPr>
          <p:cNvSpPr/>
          <p:nvPr/>
        </p:nvSpPr>
        <p:spPr>
          <a:xfrm>
            <a:off x="2655113" y="11886366"/>
            <a:ext cx="7729295" cy="369332"/>
          </a:xfrm>
          <a:prstGeom prst="rect">
            <a:avLst/>
          </a:prstGeom>
        </p:spPr>
        <p:txBody>
          <a:bodyPr wrap="none">
            <a:spAutoFit/>
          </a:bodyPr>
          <a:lstStyle/>
          <a:p>
            <a:r>
              <a:rPr lang="ko-Kore-KR" altLang="en-US" dirty="0">
                <a:solidFill>
                  <a:srgbClr val="53585F"/>
                </a:solidFill>
              </a:rPr>
              <a:t>https://www.ibm.com/blogs/research/2019/10/end-to-end-speech-recognition/</a:t>
            </a:r>
          </a:p>
        </p:txBody>
      </p:sp>
      <p:sp>
        <p:nvSpPr>
          <p:cNvPr id="2" name="직사각형 1">
            <a:extLst>
              <a:ext uri="{FF2B5EF4-FFF2-40B4-BE49-F238E27FC236}">
                <a16:creationId xmlns:a16="http://schemas.microsoft.com/office/drawing/2014/main" id="{83A5DFC5-61A6-9745-9722-0599EF53217C}"/>
              </a:ext>
            </a:extLst>
          </p:cNvPr>
          <p:cNvSpPr/>
          <p:nvPr/>
        </p:nvSpPr>
        <p:spPr>
          <a:xfrm>
            <a:off x="11758863" y="11651990"/>
            <a:ext cx="8137275" cy="923330"/>
          </a:xfrm>
          <a:prstGeom prst="rect">
            <a:avLst/>
          </a:prstGeom>
        </p:spPr>
        <p:txBody>
          <a:bodyPr wrap="square">
            <a:spAutoFit/>
          </a:bodyPr>
          <a:lstStyle/>
          <a:p>
            <a:r>
              <a:rPr lang="en" altLang="ko-Kore-KR" dirty="0">
                <a:solidFill>
                  <a:srgbClr val="53585F"/>
                </a:solidFill>
                <a:latin typeface="Arial" panose="020B0604020202020204" pitchFamily="34" charset="0"/>
              </a:rPr>
              <a:t>Shen, Jonathan, et al. "Natural </a:t>
            </a:r>
            <a:r>
              <a:rPr lang="en" altLang="ko-Kore-KR" dirty="0" err="1">
                <a:solidFill>
                  <a:srgbClr val="53585F"/>
                </a:solidFill>
                <a:latin typeface="Arial" panose="020B0604020202020204" pitchFamily="34" charset="0"/>
              </a:rPr>
              <a:t>tts</a:t>
            </a:r>
            <a:r>
              <a:rPr lang="en" altLang="ko-Kore-KR" dirty="0">
                <a:solidFill>
                  <a:srgbClr val="53585F"/>
                </a:solidFill>
                <a:latin typeface="Arial" panose="020B0604020202020204" pitchFamily="34" charset="0"/>
              </a:rPr>
              <a:t> synthesis by conditioning </a:t>
            </a:r>
            <a:r>
              <a:rPr lang="en" altLang="ko-Kore-KR" dirty="0" err="1">
                <a:solidFill>
                  <a:srgbClr val="53585F"/>
                </a:solidFill>
                <a:latin typeface="Arial" panose="020B0604020202020204" pitchFamily="34" charset="0"/>
              </a:rPr>
              <a:t>wavenet</a:t>
            </a:r>
            <a:r>
              <a:rPr lang="en" altLang="ko-Kore-KR" dirty="0">
                <a:solidFill>
                  <a:srgbClr val="53585F"/>
                </a:solidFill>
                <a:latin typeface="Arial" panose="020B0604020202020204" pitchFamily="34" charset="0"/>
              </a:rPr>
              <a:t> on </a:t>
            </a:r>
            <a:r>
              <a:rPr lang="en" altLang="ko-Kore-KR" dirty="0" err="1">
                <a:solidFill>
                  <a:srgbClr val="53585F"/>
                </a:solidFill>
                <a:latin typeface="Arial" panose="020B0604020202020204" pitchFamily="34" charset="0"/>
              </a:rPr>
              <a:t>mel</a:t>
            </a:r>
            <a:r>
              <a:rPr lang="en" altLang="ko-Kore-KR" dirty="0">
                <a:solidFill>
                  <a:srgbClr val="53585F"/>
                </a:solidFill>
                <a:latin typeface="Arial" panose="020B0604020202020204" pitchFamily="34" charset="0"/>
              </a:rPr>
              <a:t> spectrogram predictions." </a:t>
            </a:r>
            <a:r>
              <a:rPr lang="en" altLang="ko-Kore-KR" i="1" dirty="0">
                <a:solidFill>
                  <a:srgbClr val="53585F"/>
                </a:solidFill>
                <a:latin typeface="Arial" panose="020B0604020202020204" pitchFamily="34" charset="0"/>
              </a:rPr>
              <a:t>2018 IEEE International Conference on Acoustics, Speech and Signal Processing (ICASSP)</a:t>
            </a:r>
            <a:r>
              <a:rPr lang="en" altLang="ko-Kore-KR" dirty="0">
                <a:solidFill>
                  <a:srgbClr val="53585F"/>
                </a:solidFill>
                <a:latin typeface="Arial" panose="020B0604020202020204" pitchFamily="34" charset="0"/>
              </a:rPr>
              <a:t>. IEEE, 2018.</a:t>
            </a:r>
            <a:endParaRPr lang="ko-Kore-KR" altLang="en-US" dirty="0">
              <a:solidFill>
                <a:srgbClr val="53585F"/>
              </a:solidFill>
            </a:endParaRPr>
          </a:p>
        </p:txBody>
      </p:sp>
    </p:spTree>
    <p:extLst>
      <p:ext uri="{BB962C8B-B14F-4D97-AF65-F5344CB8AC3E}">
        <p14:creationId xmlns:p14="http://schemas.microsoft.com/office/powerpoint/2010/main" val="2353626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Sequence-to-sequence </a:t>
            </a:r>
            <a:r>
              <a:rPr lang="ko-Kore-KR" altLang="en-US" b="1" dirty="0"/>
              <a:t>의 응용</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23" name="직사각형 22">
            <a:extLst>
              <a:ext uri="{FF2B5EF4-FFF2-40B4-BE49-F238E27FC236}">
                <a16:creationId xmlns:a16="http://schemas.microsoft.com/office/drawing/2014/main" id="{2505D5D1-30BE-C84F-B450-57121877AE63}"/>
              </a:ext>
            </a:extLst>
          </p:cNvPr>
          <p:cNvSpPr/>
          <p:nvPr/>
        </p:nvSpPr>
        <p:spPr>
          <a:xfrm>
            <a:off x="4964683" y="10799288"/>
            <a:ext cx="10795000" cy="369332"/>
          </a:xfrm>
          <a:prstGeom prst="rect">
            <a:avLst/>
          </a:prstGeom>
        </p:spPr>
        <p:txBody>
          <a:bodyPr wrap="square">
            <a:spAutoFit/>
          </a:bodyPr>
          <a:lstStyle/>
          <a:p>
            <a:r>
              <a:rPr lang="en-US" altLang="ko-Kore-KR" dirty="0">
                <a:solidFill>
                  <a:srgbClr val="53585F"/>
                </a:solidFill>
              </a:rPr>
              <a:t>Image is from </a:t>
            </a:r>
            <a:r>
              <a:rPr lang="en" altLang="ko-Kore-KR" dirty="0" err="1">
                <a:solidFill>
                  <a:srgbClr val="53585F"/>
                </a:solidFill>
              </a:rPr>
              <a:t>Afli</a:t>
            </a:r>
            <a:r>
              <a:rPr lang="en" altLang="ko-Kore-KR" dirty="0">
                <a:solidFill>
                  <a:srgbClr val="53585F"/>
                </a:solidFill>
              </a:rPr>
              <a:t>, </a:t>
            </a:r>
            <a:r>
              <a:rPr lang="en" altLang="ko-Kore-KR" dirty="0" err="1">
                <a:solidFill>
                  <a:srgbClr val="53585F"/>
                </a:solidFill>
              </a:rPr>
              <a:t>Haithem</a:t>
            </a:r>
            <a:r>
              <a:rPr lang="en" altLang="ko-Kore-KR" dirty="0">
                <a:solidFill>
                  <a:srgbClr val="53585F"/>
                </a:solidFill>
              </a:rPr>
              <a:t>, et al. "Dublin City University participation in the VTT track at </a:t>
            </a:r>
            <a:r>
              <a:rPr lang="en" altLang="ko-Kore-KR" dirty="0" err="1">
                <a:solidFill>
                  <a:srgbClr val="53585F"/>
                </a:solidFill>
              </a:rPr>
              <a:t>TRECVid</a:t>
            </a:r>
            <a:r>
              <a:rPr lang="en" altLang="ko-Kore-KR" dirty="0">
                <a:solidFill>
                  <a:srgbClr val="53585F"/>
                </a:solidFill>
              </a:rPr>
              <a:t> 2017." (2017).</a:t>
            </a:r>
            <a:endParaRPr lang="ko-Kore-KR" altLang="en-US" dirty="0">
              <a:solidFill>
                <a:srgbClr val="53585F"/>
              </a:solidFill>
            </a:endParaRPr>
          </a:p>
        </p:txBody>
      </p:sp>
      <p:pic>
        <p:nvPicPr>
          <p:cNvPr id="92162" name="Picture 2" descr="Sequence to sequence-video to text model from [19] | Download Scientific  Diagram">
            <a:extLst>
              <a:ext uri="{FF2B5EF4-FFF2-40B4-BE49-F238E27FC236}">
                <a16:creationId xmlns:a16="http://schemas.microsoft.com/office/drawing/2014/main" id="{B3103CE4-6070-DE4D-9473-D7E49FC12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683" y="4886131"/>
            <a:ext cx="10795000"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4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Recap: Sequence-to-sequence</a:t>
            </a:r>
            <a:r>
              <a:rPr lang="ko-KR" altLang="en-US" b="1" dirty="0"/>
              <a:t>에서의 </a:t>
            </a:r>
            <a:r>
              <a:rPr lang="en-US" altLang="ko-KR" b="1" dirty="0"/>
              <a:t>decoder</a:t>
            </a:r>
          </a:p>
          <a:p>
            <a:pPr>
              <a:spcBef>
                <a:spcPts val="1000"/>
              </a:spcBef>
              <a:defRPr sz="3000" spc="-59">
                <a:latin typeface="SpoqaHanSans-Bold"/>
                <a:ea typeface="SpoqaHanSans-Bold"/>
                <a:cs typeface="SpoqaHanSans-Bold"/>
                <a:sym typeface="SpoqaHanSans-Bold"/>
              </a:defRPr>
            </a:pPr>
            <a:r>
              <a:rPr lang="en-US" altLang="ko-KR" b="1" dirty="0"/>
              <a:t>: </a:t>
            </a:r>
            <a:r>
              <a:rPr lang="ko-KR" altLang="en-US" b="1" dirty="0"/>
              <a:t>자가 회귀</a:t>
            </a:r>
            <a:r>
              <a:rPr lang="en-US" altLang="ko-KR" b="1" dirty="0"/>
              <a:t>(a</a:t>
            </a:r>
            <a:r>
              <a:rPr lang="en-US" altLang="ko-Kore-KR" b="1" dirty="0"/>
              <a:t>uto-regressive)</a:t>
            </a:r>
            <a:r>
              <a:rPr lang="ko-KR" altLang="en-US" b="1" dirty="0"/>
              <a:t> 모델</a:t>
            </a:r>
            <a:endParaRPr lang="en-US" altLang="ko-KR" b="1" dirty="0"/>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
        <p:nvSpPr>
          <p:cNvPr id="17" name="TextBox 16">
            <a:extLst>
              <a:ext uri="{FF2B5EF4-FFF2-40B4-BE49-F238E27FC236}">
                <a16:creationId xmlns:a16="http://schemas.microsoft.com/office/drawing/2014/main" id="{761F0308-64AC-9B40-A8B2-5F932F11A33F}"/>
              </a:ext>
            </a:extLst>
          </p:cNvPr>
          <p:cNvSpPr txBox="1"/>
          <p:nvPr/>
        </p:nvSpPr>
        <p:spPr>
          <a:xfrm>
            <a:off x="12240861" y="3789899"/>
            <a:ext cx="2693366" cy="584775"/>
          </a:xfrm>
          <a:prstGeom prst="rect">
            <a:avLst/>
          </a:prstGeom>
          <a:noFill/>
          <a:ln>
            <a:solidFill>
              <a:schemeClr val="tx2"/>
            </a:solidFill>
          </a:ln>
        </p:spPr>
        <p:txBody>
          <a:bodyPr wrap="square" rtlCol="0">
            <a:spAutoFit/>
          </a:bodyPr>
          <a:lstStyle/>
          <a:p>
            <a:pPr algn="ctr"/>
            <a:r>
              <a:rPr kumimoji="1" lang="en-US" altLang="ko-Kore-KR" sz="3200" dirty="0">
                <a:solidFill>
                  <a:srgbClr val="53585F"/>
                </a:solidFill>
                <a:latin typeface="Spoqa Han Sans Neo" panose="020B0500000000000000" pitchFamily="34" charset="-128"/>
                <a:ea typeface="Spoqa Han Sans Neo" panose="020B0500000000000000" pitchFamily="34" charset="-128"/>
              </a:rPr>
              <a:t>Decoder</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7C7289-7EA9-324B-A4A2-70307CF53AA0}"/>
                  </a:ext>
                </a:extLst>
              </p:cNvPr>
              <p:cNvSpPr txBox="1"/>
              <p:nvPr/>
            </p:nvSpPr>
            <p:spPr>
              <a:xfrm>
                <a:off x="16647378" y="3836064"/>
                <a:ext cx="26559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3200" b="0" i="1" smtClean="0">
                          <a:solidFill>
                            <a:srgbClr val="53585F"/>
                          </a:solidFill>
                          <a:latin typeface="Cambria Math" panose="02040503050406030204" pitchFamily="18" charset="0"/>
                        </a:rPr>
                        <m:t>𝑦</m:t>
                      </m:r>
                      <m:r>
                        <a:rPr kumimoji="1" lang="en-US" altLang="ko-Kore-KR" sz="3200" b="0" i="1" smtClean="0">
                          <a:solidFill>
                            <a:srgbClr val="53585F"/>
                          </a:solidFill>
                          <a:latin typeface="Cambria Math" panose="02040503050406030204" pitchFamily="18" charset="0"/>
                        </a:rPr>
                        <m:t>={</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1</m:t>
                          </m:r>
                        </m:sub>
                      </m:sSub>
                      <m:r>
                        <a:rPr kumimoji="1" lang="en-US" altLang="ko-Kore-KR" sz="3200" b="0" i="1" smtClean="0">
                          <a:solidFill>
                            <a:srgbClr val="53585F"/>
                          </a:solidFill>
                          <a:latin typeface="Cambria Math" panose="02040503050406030204" pitchFamily="18" charset="0"/>
                        </a:rPr>
                        <m:t>,…, </m:t>
                      </m:r>
                      <m:sSub>
                        <m:sSubPr>
                          <m:ctrlPr>
                            <a:rPr kumimoji="1" lang="en-US" altLang="ko-Kore-KR" sz="3200" b="0" i="1" smtClean="0">
                              <a:solidFill>
                                <a:srgbClr val="53585F"/>
                              </a:solidFill>
                              <a:latin typeface="Cambria Math" panose="02040503050406030204" pitchFamily="18" charset="0"/>
                            </a:rPr>
                          </m:ctrlPr>
                        </m:sSubPr>
                        <m:e>
                          <m:r>
                            <a:rPr kumimoji="1" lang="en-US" altLang="ko-Kore-KR" sz="3200" b="0" i="1" smtClean="0">
                              <a:solidFill>
                                <a:srgbClr val="53585F"/>
                              </a:solidFill>
                              <a:latin typeface="Cambria Math" panose="02040503050406030204" pitchFamily="18" charset="0"/>
                            </a:rPr>
                            <m:t>𝑦</m:t>
                          </m:r>
                        </m:e>
                        <m:sub>
                          <m:r>
                            <a:rPr kumimoji="1" lang="en-US" altLang="ko-Kore-KR" sz="3200" b="0" i="1" smtClean="0">
                              <a:solidFill>
                                <a:srgbClr val="53585F"/>
                              </a:solidFill>
                              <a:latin typeface="Cambria Math" panose="02040503050406030204" pitchFamily="18" charset="0"/>
                            </a:rPr>
                            <m:t>𝑆</m:t>
                          </m:r>
                        </m:sub>
                      </m:sSub>
                      <m:r>
                        <a:rPr kumimoji="1" lang="en-US" altLang="ko-Kore-KR" sz="3200" b="0" i="1" smtClean="0">
                          <a:solidFill>
                            <a:srgbClr val="53585F"/>
                          </a:solidFill>
                          <a:latin typeface="Cambria Math" panose="02040503050406030204" pitchFamily="18" charset="0"/>
                        </a:rPr>
                        <m:t>}</m:t>
                      </m:r>
                    </m:oMath>
                  </m:oMathPara>
                </a14:m>
                <a:endParaRPr kumimoji="1" lang="ko-Kore-KR" altLang="en-US" sz="1200" dirty="0">
                  <a:solidFill>
                    <a:srgbClr val="53585F"/>
                  </a:solidFill>
                </a:endParaRPr>
              </a:p>
            </p:txBody>
          </p:sp>
        </mc:Choice>
        <mc:Fallback xmlns="">
          <p:sp>
            <p:nvSpPr>
              <p:cNvPr id="20" name="TextBox 19">
                <a:extLst>
                  <a:ext uri="{FF2B5EF4-FFF2-40B4-BE49-F238E27FC236}">
                    <a16:creationId xmlns:a16="http://schemas.microsoft.com/office/drawing/2014/main" id="{397C7289-7EA9-324B-A4A2-70307CF53AA0}"/>
                  </a:ext>
                </a:extLst>
              </p:cNvPr>
              <p:cNvSpPr txBox="1">
                <a:spLocks noRot="1" noChangeAspect="1" noMove="1" noResize="1" noEditPoints="1" noAdjustHandles="1" noChangeArrowheads="1" noChangeShapeType="1" noTextEdit="1"/>
              </p:cNvSpPr>
              <p:nvPr/>
            </p:nvSpPr>
            <p:spPr>
              <a:xfrm>
                <a:off x="16647378" y="3836064"/>
                <a:ext cx="2655919" cy="492443"/>
              </a:xfrm>
              <a:prstGeom prst="rect">
                <a:avLst/>
              </a:prstGeom>
              <a:blipFill>
                <a:blip r:embed="rId4"/>
                <a:stretch>
                  <a:fillRect l="-2844" r="-4739" b="-35000"/>
                </a:stretch>
              </a:blipFill>
            </p:spPr>
            <p:txBody>
              <a:bodyPr/>
              <a:lstStyle/>
              <a:p>
                <a:r>
                  <a:rPr lang="ko-Kore-KR" altLang="en-US">
                    <a:noFill/>
                  </a:rPr>
                  <a:t> </a:t>
                </a:r>
              </a:p>
            </p:txBody>
          </p:sp>
        </mc:Fallback>
      </mc:AlternateContent>
      <p:cxnSp>
        <p:nvCxnSpPr>
          <p:cNvPr id="21" name="직선 화살표 연결선 20">
            <a:extLst>
              <a:ext uri="{FF2B5EF4-FFF2-40B4-BE49-F238E27FC236}">
                <a16:creationId xmlns:a16="http://schemas.microsoft.com/office/drawing/2014/main" id="{5552BB00-916A-A94C-B380-3A8184A79441}"/>
              </a:ext>
            </a:extLst>
          </p:cNvPr>
          <p:cNvCxnSpPr>
            <a:cxnSpLocks/>
            <a:stCxn id="17" idx="3"/>
            <a:endCxn id="20" idx="1"/>
          </p:cNvCxnSpPr>
          <p:nvPr/>
        </p:nvCxnSpPr>
        <p:spPr>
          <a:xfrm flipV="1">
            <a:off x="14934227" y="4082286"/>
            <a:ext cx="1713151" cy="1"/>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23" name="Picture 2" descr="ROKROKSS">
            <a:extLst>
              <a:ext uri="{FF2B5EF4-FFF2-40B4-BE49-F238E27FC236}">
                <a16:creationId xmlns:a16="http://schemas.microsoft.com/office/drawing/2014/main" id="{A0770C40-5CE2-B34B-942D-66CC3B4D38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47" b="32664"/>
          <a:stretch/>
        </p:blipFill>
        <p:spPr bwMode="auto">
          <a:xfrm>
            <a:off x="12781294" y="4862639"/>
            <a:ext cx="7114844" cy="3922724"/>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AD734A-FCEC-4246-8BDD-10DE9DA0E2C7}"/>
              </a:ext>
            </a:extLst>
          </p:cNvPr>
          <p:cNvSpPr/>
          <p:nvPr/>
        </p:nvSpPr>
        <p:spPr>
          <a:xfrm>
            <a:off x="1586795" y="13037110"/>
            <a:ext cx="9797490" cy="369332"/>
          </a:xfrm>
          <a:prstGeom prst="rect">
            <a:avLst/>
          </a:prstGeom>
        </p:spPr>
        <p:txBody>
          <a:bodyPr wrap="none">
            <a:spAutoFit/>
          </a:bodyPr>
          <a:lstStyle/>
          <a:p>
            <a:r>
              <a:rPr lang="en" altLang="ko-Kore-KR" dirty="0"/>
              <a:t>I. </a:t>
            </a:r>
            <a:r>
              <a:rPr lang="en" altLang="ko-Kore-KR" dirty="0" err="1"/>
              <a:t>Sutskever</a:t>
            </a:r>
            <a:r>
              <a:rPr lang="en" altLang="ko-Kore-KR" dirty="0"/>
              <a:t>, O. </a:t>
            </a:r>
            <a:r>
              <a:rPr lang="en" altLang="ko-Kore-KR" dirty="0" err="1"/>
              <a:t>Vinyals</a:t>
            </a:r>
            <a:r>
              <a:rPr lang="en" altLang="ko-Kore-KR" dirty="0"/>
              <a:t>, and Q. V. Le, Sequence to Sequence Learning with Neural Networks, NIPS 2014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BE407B8-420C-E84C-A4F4-D809627E4D5D}"/>
                  </a:ext>
                </a:extLst>
              </p:cNvPr>
              <p:cNvSpPr txBox="1"/>
              <p:nvPr/>
            </p:nvSpPr>
            <p:spPr>
              <a:xfrm>
                <a:off x="2245768" y="3659032"/>
                <a:ext cx="12223721" cy="8863709"/>
              </a:xfrm>
              <a:prstGeom prst="rect">
                <a:avLst/>
              </a:prstGeom>
              <a:noFill/>
            </p:spPr>
            <p:txBody>
              <a:bodyPr wrap="square" rtlCol="0">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rPr>
                  <a:t>미래를 예측하는 상황을 고려해보자</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rPr>
                  <a:t>보통 시퀀스에서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time stamp</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𝑡</m:t>
                    </m:r>
                    <m:r>
                      <a:rPr kumimoji="1" lang="en-US" altLang="ko-Kore-KR" sz="3200" b="0" i="1" smtClean="0">
                        <a:solidFill>
                          <a:srgbClr val="53585F"/>
                        </a:solidFill>
                        <a:latin typeface="Cambria Math" panose="02040503050406030204" pitchFamily="18" charset="0"/>
                        <a:ea typeface="Spoqa Han Sans Neo Bold" panose="020B0500000000000000" pitchFamily="34" charset="-128"/>
                      </a:rPr>
                      <m:t>∈</m:t>
                    </m:r>
                    <m:sSup>
                      <m:sSupPr>
                        <m:ctrlPr>
                          <a:rPr kumimoji="1" lang="en-US" altLang="ko-Kore-KR" sz="3200" b="0" i="1" smtClean="0">
                            <a:solidFill>
                              <a:srgbClr val="53585F"/>
                            </a:solidFill>
                            <a:latin typeface="Cambria Math" panose="02040503050406030204" pitchFamily="18" charset="0"/>
                            <a:ea typeface="Cambria Math" panose="02040503050406030204" pitchFamily="18" charset="0"/>
                          </a:rPr>
                        </m:ctrlPr>
                      </m:sSupPr>
                      <m:e>
                        <m:r>
                          <a:rPr kumimoji="1" lang="en-US" altLang="ko-Kore-KR" sz="3200" b="0" i="1" smtClean="0">
                            <a:solidFill>
                              <a:srgbClr val="53585F"/>
                            </a:solidFill>
                            <a:latin typeface="Cambria Math" panose="02040503050406030204" pitchFamily="18" charset="0"/>
                            <a:ea typeface="Cambria Math" panose="02040503050406030204" pitchFamily="18" charset="0"/>
                          </a:rPr>
                          <m:t>ℤ</m:t>
                        </m:r>
                      </m:e>
                      <m:sup>
                        <m:r>
                          <a:rPr kumimoji="1" lang="en-US" altLang="ko-Kore-KR" sz="3200" b="0" i="1" smtClean="0">
                            <a:solidFill>
                              <a:srgbClr val="53585F"/>
                            </a:solidFill>
                            <a:latin typeface="Cambria Math" panose="02040503050406030204" pitchFamily="18" charset="0"/>
                            <a:ea typeface="Cambria Math" panose="02040503050406030204" pitchFamily="18" charset="0"/>
                          </a:rPr>
                          <m:t>+</m:t>
                        </m:r>
                      </m:sup>
                    </m:sSup>
                    <m:r>
                      <a:rPr kumimoji="1" lang="en-US" altLang="ko-Kore-KR" sz="3200" b="0" i="0" smtClean="0">
                        <a:solidFill>
                          <a:srgbClr val="53585F"/>
                        </a:solidFill>
                        <a:latin typeface="Cambria Math" panose="02040503050406030204" pitchFamily="18" charset="0"/>
                        <a:ea typeface="Cambria Math" panose="02040503050406030204" pitchFamily="18" charset="0"/>
                      </a:rPr>
                      <m:t> </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일 때를 예측한다면</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우리는 </a:t>
                </a:r>
                <a14:m>
                  <m:oMath xmlns:m="http://schemas.openxmlformats.org/officeDocument/2006/math">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𝑡</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까지의 정보를 이용할 수 있을것 이다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rPr>
                  <a:t>즉</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다음과 같이 구할 수 있을 것이다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14:m>
                  <m:oMathPara xmlns:m="http://schemas.openxmlformats.org/officeDocument/2006/math">
                    <m:oMathParaPr>
                      <m:jc m:val="center"/>
                    </m:oMathParaPr>
                    <m:oMath xmlns:m="http://schemas.openxmlformats.org/officeDocument/2006/math">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𝑡</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 ~ </m:t>
                      </m:r>
                      <m:r>
                        <a:rPr kumimoji="1" lang="en-US" altLang="ko-Kore-KR" sz="3200" i="1">
                          <a:solidFill>
                            <a:srgbClr val="53585F"/>
                          </a:solidFill>
                          <a:latin typeface="Cambria Math" panose="02040503050406030204" pitchFamily="18" charset="0"/>
                          <a:ea typeface="Spoqa Han Sans Neo Bold" panose="020B0500000000000000" pitchFamily="34" charset="-128"/>
                        </a:rPr>
                        <m:t>𝑃</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𝑡</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𝑡</m:t>
                          </m:r>
                          <m:r>
                            <a:rPr kumimoji="1" lang="en-US" altLang="ko-Kore-KR" sz="3200" i="1">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 …, </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oMath>
                  </m:oMathPara>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rPr>
                  <a:t>이 때</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𝑡</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i="1">
                        <a:solidFill>
                          <a:srgbClr val="53585F"/>
                        </a:solidFill>
                        <a:latin typeface="Cambria Math" panose="02040503050406030204" pitchFamily="18" charset="0"/>
                        <a:ea typeface="Spoqa Han Sans Neo Bold" panose="020B0500000000000000" pitchFamily="34" charset="-128"/>
                      </a:rPr>
                      <m:t> </m:t>
                    </m:r>
                    <m:r>
                      <a:rPr kumimoji="1" lang="en-US" altLang="ko-Kore-KR" sz="3200" i="1">
                        <a:solidFill>
                          <a:srgbClr val="53585F"/>
                        </a:solidFill>
                        <a:latin typeface="Cambria Math" panose="02040503050406030204" pitchFamily="18" charset="0"/>
                        <a:ea typeface="Spoqa Han Sans Neo Bold" panose="020B0500000000000000" pitchFamily="34" charset="-128"/>
                      </a:rPr>
                      <m:t>𝑃</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𝑡</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𝑡</m:t>
                        </m:r>
                        <m:r>
                          <a:rPr kumimoji="1" lang="en-US" altLang="ko-Kore-KR" sz="3200" i="1">
                            <a:solidFill>
                              <a:srgbClr val="53585F"/>
                            </a:solidFill>
                            <a:latin typeface="Cambria Math" panose="02040503050406030204" pitchFamily="18" charset="0"/>
                            <a:ea typeface="Spoqa Han Sans Neo Bold" panose="020B0500000000000000" pitchFamily="34" charset="-128"/>
                          </a:rPr>
                          <m:t>−2</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 …, </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oMath>
                </a14:m>
                <a:r>
                  <a:rPr kumimoji="1" lang="en-US" altLang="ko-KR" sz="3200" dirty="0">
                    <a:solidFill>
                      <a:srgbClr val="53585F"/>
                    </a:solidFill>
                    <a:latin typeface="Spoqa Han Sans Neo" panose="020B0500000000000000" pitchFamily="34" charset="-128"/>
                    <a:ea typeface="Spoqa Han Sans Neo" panose="020B0500000000000000" pitchFamily="34" charset="-128"/>
                  </a:rPr>
                  <a:t>, …</a:t>
                </a:r>
              </a:p>
              <a:p>
                <a14:m>
                  <m:oMath xmlns:m="http://schemas.openxmlformats.org/officeDocument/2006/math">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3</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200" i="1">
                        <a:solidFill>
                          <a:srgbClr val="53585F"/>
                        </a:solidFill>
                        <a:latin typeface="Cambria Math" panose="02040503050406030204" pitchFamily="18" charset="0"/>
                        <a:ea typeface="Spoqa Han Sans Neo Bold" panose="020B0500000000000000" pitchFamily="34" charset="-128"/>
                      </a:rPr>
                      <m:t>𝑃</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3</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2</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 </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oMath>
                </a14:m>
                <a:r>
                  <a:rPr kumimoji="1" lang="en-US" altLang="ko-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20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2</m:t>
                        </m:r>
                      </m:sub>
                    </m:sSub>
                    <m:r>
                      <a:rPr kumimoji="1" lang="en-US" altLang="ko-KR" sz="3200" i="1">
                        <a:solidFill>
                          <a:srgbClr val="53585F"/>
                        </a:solidFill>
                        <a:latin typeface="Cambria Math" panose="02040503050406030204" pitchFamily="18" charset="0"/>
                        <a:ea typeface="Spoqa Han Sans Neo Bold" panose="020B0500000000000000" pitchFamily="34" charset="-128"/>
                      </a:rPr>
                      <m:t>=</m:t>
                    </m:r>
                    <m:r>
                      <a:rPr kumimoji="1" lang="en-US" altLang="ko-Kore-KR" sz="3200" i="1">
                        <a:solidFill>
                          <a:srgbClr val="53585F"/>
                        </a:solidFill>
                        <a:latin typeface="Cambria Math" panose="02040503050406030204" pitchFamily="18" charset="0"/>
                        <a:ea typeface="Spoqa Han Sans Neo Bold" panose="020B0500000000000000" pitchFamily="34" charset="-128"/>
                      </a:rPr>
                      <m:t>𝑃</m:t>
                    </m:r>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2</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200" i="1">
                            <a:solidFill>
                              <a:srgbClr val="53585F"/>
                            </a:solidFill>
                            <a:latin typeface="Cambria Math" panose="02040503050406030204" pitchFamily="18" charset="0"/>
                            <a:ea typeface="Spoqa Han Sans Neo Bold" panose="020B0500000000000000" pitchFamily="34" charset="-128"/>
                          </a:rPr>
                          <m:t>1</m:t>
                        </m:r>
                      </m:sub>
                    </m:sSub>
                    <m:r>
                      <a:rPr kumimoji="1" lang="en-US" altLang="ko-Kore-KR" sz="3200" i="1">
                        <a:solidFill>
                          <a:srgbClr val="53585F"/>
                        </a:solidFill>
                        <a:latin typeface="Cambria Math" panose="02040503050406030204" pitchFamily="18" charset="0"/>
                        <a:ea typeface="Spoqa Han Sans Neo Bold" panose="020B0500000000000000" pitchFamily="34" charset="-128"/>
                      </a:rPr>
                      <m:t>)</m:t>
                    </m:r>
                  </m:oMath>
                </a14:m>
                <a:r>
                  <a:rPr kumimoji="1" lang="en-US" altLang="ko-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20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𝑃</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oMath>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br>
                  <a:rPr kumimoji="1" lang="en-US" altLang="ko-Kore-KR" sz="3200" dirty="0">
                    <a:solidFill>
                      <a:srgbClr val="53585F"/>
                    </a:solidFill>
                    <a:latin typeface="Spoqa Han Sans Neo" panose="020B0500000000000000" pitchFamily="34" charset="-128"/>
                    <a:ea typeface="Spoqa Han Sans Neo" panose="020B0500000000000000" pitchFamily="34" charset="-128"/>
                  </a:rPr>
                </a:br>
                <a:r>
                  <a:rPr kumimoji="1" lang="ko-Kore-KR" altLang="en-US" sz="3200" dirty="0">
                    <a:solidFill>
                      <a:srgbClr val="53585F"/>
                    </a:solidFill>
                    <a:latin typeface="Spoqa Han Sans Neo" panose="020B0500000000000000" pitchFamily="34" charset="-128"/>
                    <a:ea typeface="Spoqa Han Sans Neo" panose="020B0500000000000000" pitchFamily="34" charset="-128"/>
                  </a:rPr>
                  <a:t>으로</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순차적으로 계산할 수 있다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
                    </m:oMathParaPr>
                    <m:oMath xmlns:m="http://schemas.openxmlformats.org/officeDocument/2006/math">
                      <m:r>
                        <a:rPr kumimoji="1" lang="en-US" altLang="ko-Kore-KR" sz="3200" i="1">
                          <a:solidFill>
                            <a:srgbClr val="53585F"/>
                          </a:solidFill>
                          <a:latin typeface="Cambria Math" panose="02040503050406030204" pitchFamily="18" charset="0"/>
                          <a:ea typeface="Spoqa Han Sans Neo Bold" panose="020B0500000000000000" pitchFamily="34" charset="-128"/>
                        </a:rPr>
                        <m:t>𝑃</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2</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 …, </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𝑇</m:t>
                              </m:r>
                            </m:sub>
                          </m:sSub>
                        </m:e>
                      </m:d>
                      <m:r>
                        <m:rPr>
                          <m:lit/>
                        </m:rP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nary>
                        <m:naryPr>
                          <m:chr m:val="∏"/>
                          <m:ctrlPr>
                            <a:rPr kumimoji="1" lang="en-US" altLang="ko-KR" sz="3200" b="0" i="1" smtClean="0">
                              <a:solidFill>
                                <a:srgbClr val="53585F"/>
                              </a:solidFill>
                              <a:latin typeface="Cambria Math" panose="02040503050406030204" pitchFamily="18" charset="0"/>
                              <a:ea typeface="Cambria Math" panose="02040503050406030204" pitchFamily="18" charset="0"/>
                            </a:rPr>
                          </m:ctrlPr>
                        </m:naryPr>
                        <m:sub>
                          <m:r>
                            <a:rPr kumimoji="1" lang="en-US" altLang="ko-KR" sz="3200" b="0" i="1" smtClean="0">
                              <a:solidFill>
                                <a:srgbClr val="53585F"/>
                              </a:solidFill>
                              <a:latin typeface="Cambria Math" panose="02040503050406030204" pitchFamily="18" charset="0"/>
                              <a:ea typeface="Cambria Math" panose="02040503050406030204" pitchFamily="18" charset="0"/>
                            </a:rPr>
                            <m:t>𝑡</m:t>
                          </m:r>
                        </m:sub>
                        <m:sup>
                          <m:r>
                            <a:rPr kumimoji="1" lang="en-US" altLang="ko-KR" sz="3200" b="0" i="1" smtClean="0">
                              <a:solidFill>
                                <a:srgbClr val="53585F"/>
                              </a:solidFill>
                              <a:latin typeface="Cambria Math" panose="02040503050406030204" pitchFamily="18" charset="0"/>
                              <a:ea typeface="Cambria Math" panose="02040503050406030204" pitchFamily="18" charset="0"/>
                            </a:rPr>
                            <m:t>𝑇</m:t>
                          </m:r>
                        </m:sup>
                        <m:e>
                          <m:r>
                            <a:rPr kumimoji="1" lang="en-US" altLang="ko-KR" sz="3200" b="0" i="1" smtClean="0">
                              <a:solidFill>
                                <a:srgbClr val="53585F"/>
                              </a:solidFill>
                              <a:latin typeface="Cambria Math" panose="02040503050406030204" pitchFamily="18" charset="0"/>
                              <a:ea typeface="Cambria Math" panose="02040503050406030204" pitchFamily="18" charset="0"/>
                            </a:rPr>
                            <m:t>𝑃</m:t>
                          </m:r>
                          <m:d>
                            <m:dPr>
                              <m:endChr m:val="|"/>
                              <m:ctrlPr>
                                <a:rPr kumimoji="1" lang="en-US" altLang="ko-KR" sz="3200" b="0" i="1" smtClean="0">
                                  <a:solidFill>
                                    <a:srgbClr val="53585F"/>
                                  </a:solidFill>
                                  <a:latin typeface="Cambria Math" panose="02040503050406030204" pitchFamily="18" charset="0"/>
                                  <a:ea typeface="Cambria Math" panose="02040503050406030204" pitchFamily="18" charset="0"/>
                                </a:rPr>
                              </m:ctrlPr>
                            </m:dPr>
                            <m:e>
                              <m:sSub>
                                <m:sSubPr>
                                  <m:ctrlPr>
                                    <a:rPr kumimoji="1" lang="en-US" altLang="ko-KR" sz="3200" b="0" i="1" smtClean="0">
                                      <a:solidFill>
                                        <a:srgbClr val="53585F"/>
                                      </a:solidFill>
                                      <a:latin typeface="Cambria Math" panose="02040503050406030204" pitchFamily="18" charset="0"/>
                                      <a:ea typeface="Cambria Math" panose="02040503050406030204" pitchFamily="18" charset="0"/>
                                    </a:rPr>
                                  </m:ctrlPr>
                                </m:sSubPr>
                                <m:e>
                                  <m:r>
                                    <a:rPr kumimoji="1" lang="en-US" altLang="ko-KR" sz="32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200" b="0" i="1" smtClean="0">
                                      <a:solidFill>
                                        <a:srgbClr val="53585F"/>
                                      </a:solidFill>
                                      <a:latin typeface="Cambria Math" panose="02040503050406030204" pitchFamily="18" charset="0"/>
                                      <a:ea typeface="Cambria Math" panose="02040503050406030204" pitchFamily="18" charset="0"/>
                                    </a:rPr>
                                    <m:t>𝑡</m:t>
                                  </m:r>
                                </m:sub>
                              </m:sSub>
                            </m:e>
                          </m:d>
                          <m:r>
                            <a:rPr kumimoji="1" lang="en-US" altLang="ko-KR" sz="3200" b="0" i="1" smtClean="0">
                              <a:solidFill>
                                <a:srgbClr val="53585F"/>
                              </a:solidFill>
                              <a:latin typeface="Cambria Math" panose="02040503050406030204" pitchFamily="18" charset="0"/>
                              <a:ea typeface="Cambria Math" panose="02040503050406030204" pitchFamily="18" charset="0"/>
                            </a:rPr>
                            <m:t> </m:t>
                          </m:r>
                          <m:sSub>
                            <m:sSubPr>
                              <m:ctrlPr>
                                <a:rPr kumimoji="1" lang="en-US" altLang="ko-KR" sz="3200" b="0" i="1" smtClean="0">
                                  <a:solidFill>
                                    <a:srgbClr val="53585F"/>
                                  </a:solidFill>
                                  <a:latin typeface="Cambria Math" panose="02040503050406030204" pitchFamily="18" charset="0"/>
                                  <a:ea typeface="Cambria Math" panose="02040503050406030204" pitchFamily="18" charset="0"/>
                                </a:rPr>
                              </m:ctrlPr>
                            </m:sSubPr>
                            <m:e>
                              <m:r>
                                <a:rPr kumimoji="1" lang="en-US" altLang="ko-KR" sz="32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200" b="0" i="1" smtClean="0">
                                  <a:solidFill>
                                    <a:srgbClr val="53585F"/>
                                  </a:solidFill>
                                  <a:latin typeface="Cambria Math" panose="02040503050406030204" pitchFamily="18" charset="0"/>
                                  <a:ea typeface="Cambria Math" panose="02040503050406030204" pitchFamily="18" charset="0"/>
                                </a:rPr>
                                <m:t>1</m:t>
                              </m:r>
                            </m:sub>
                          </m:sSub>
                          <m:r>
                            <a:rPr kumimoji="1" lang="en-US" altLang="ko-KR" sz="3200" b="0" i="1" smtClean="0">
                              <a:solidFill>
                                <a:srgbClr val="53585F"/>
                              </a:solidFill>
                              <a:latin typeface="Cambria Math" panose="02040503050406030204" pitchFamily="18" charset="0"/>
                              <a:ea typeface="Cambria Math" panose="02040503050406030204" pitchFamily="18" charset="0"/>
                            </a:rPr>
                            <m:t>, …, </m:t>
                          </m:r>
                          <m:sSub>
                            <m:sSubPr>
                              <m:ctrlPr>
                                <a:rPr kumimoji="1" lang="en-US" altLang="ko-KR" sz="3200" b="0" i="1" smtClean="0">
                                  <a:solidFill>
                                    <a:srgbClr val="53585F"/>
                                  </a:solidFill>
                                  <a:latin typeface="Cambria Math" panose="02040503050406030204" pitchFamily="18" charset="0"/>
                                  <a:ea typeface="Cambria Math" panose="02040503050406030204" pitchFamily="18" charset="0"/>
                                </a:rPr>
                              </m:ctrlPr>
                            </m:sSubPr>
                            <m:e>
                              <m:r>
                                <a:rPr kumimoji="1" lang="en-US" altLang="ko-KR" sz="32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200" b="0" i="1" smtClean="0">
                                  <a:solidFill>
                                    <a:srgbClr val="53585F"/>
                                  </a:solidFill>
                                  <a:latin typeface="Cambria Math" panose="02040503050406030204" pitchFamily="18" charset="0"/>
                                  <a:ea typeface="Cambria Math" panose="02040503050406030204" pitchFamily="18" charset="0"/>
                                </a:rPr>
                                <m:t>𝑡</m:t>
                              </m:r>
                              <m:r>
                                <a:rPr kumimoji="1" lang="en-US" altLang="ko-KR" sz="3200" b="0" i="1" smtClean="0">
                                  <a:solidFill>
                                    <a:srgbClr val="53585F"/>
                                  </a:solidFill>
                                  <a:latin typeface="Cambria Math" panose="02040503050406030204" pitchFamily="18" charset="0"/>
                                  <a:ea typeface="Cambria Math" panose="02040503050406030204" pitchFamily="18" charset="0"/>
                                </a:rPr>
                                <m:t>−1</m:t>
                              </m:r>
                            </m:sub>
                          </m:sSub>
                          <m:r>
                            <a:rPr kumimoji="1" lang="en-US" altLang="ko-KR" sz="3200" b="0" i="1" smtClean="0">
                              <a:solidFill>
                                <a:srgbClr val="53585F"/>
                              </a:solidFill>
                              <a:latin typeface="Cambria Math" panose="02040503050406030204" pitchFamily="18" charset="0"/>
                              <a:ea typeface="Cambria Math" panose="02040503050406030204" pitchFamily="18" charset="0"/>
                            </a:rPr>
                            <m:t>)</m:t>
                          </m:r>
                        </m:e>
                      </m:nary>
                    </m:oMath>
                  </m:oMathPara>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200" dirty="0">
                    <a:solidFill>
                      <a:srgbClr val="53585F"/>
                    </a:solidFill>
                    <a:latin typeface="Spoqa Han Sans Neo" panose="020B0500000000000000" pitchFamily="34" charset="-128"/>
                    <a:ea typeface="Spoqa Han Sans Neo" panose="020B0500000000000000" pitchFamily="34" charset="-128"/>
                  </a:rPr>
                  <a:t>이런 모델을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자가 회귀</a:t>
                </a:r>
                <a:r>
                  <a:rPr kumimoji="1" lang="en-US" altLang="ko-KR" sz="3200" dirty="0">
                    <a:solidFill>
                      <a:srgbClr val="53585F"/>
                    </a:solidFill>
                    <a:latin typeface="Spoqa Han Sans Neo" panose="020B0500000000000000" pitchFamily="34" charset="-128"/>
                    <a:ea typeface="Spoqa Han Sans Neo" panose="020B0500000000000000" pitchFamily="34" charset="-128"/>
                  </a:rPr>
                  <a:t>” (auto-regressive)</a:t>
                </a:r>
                <a:r>
                  <a:rPr kumimoji="1" lang="ko-KR" altLang="en-US" sz="3200" dirty="0">
                    <a:solidFill>
                      <a:srgbClr val="53585F"/>
                    </a:solidFill>
                    <a:latin typeface="Spoqa Han Sans Neo" panose="020B0500000000000000" pitchFamily="34" charset="-128"/>
                    <a:ea typeface="Spoqa Han Sans Neo" panose="020B0500000000000000" pitchFamily="34" charset="-128"/>
                  </a:rPr>
                  <a:t>모델이라고 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p>
            </p:txBody>
          </p:sp>
        </mc:Choice>
        <mc:Fallback xmlns="">
          <p:sp>
            <p:nvSpPr>
              <p:cNvPr id="27" name="TextBox 26">
                <a:extLst>
                  <a:ext uri="{FF2B5EF4-FFF2-40B4-BE49-F238E27FC236}">
                    <a16:creationId xmlns:a16="http://schemas.microsoft.com/office/drawing/2014/main" id="{7BE407B8-420C-E84C-A4F4-D809627E4D5D}"/>
                  </a:ext>
                </a:extLst>
              </p:cNvPr>
              <p:cNvSpPr txBox="1">
                <a:spLocks noRot="1" noChangeAspect="1" noMove="1" noResize="1" noEditPoints="1" noAdjustHandles="1" noChangeArrowheads="1" noChangeShapeType="1" noTextEdit="1"/>
              </p:cNvSpPr>
              <p:nvPr/>
            </p:nvSpPr>
            <p:spPr>
              <a:xfrm>
                <a:off x="2245768" y="3659032"/>
                <a:ext cx="12223721" cy="8863709"/>
              </a:xfrm>
              <a:prstGeom prst="rect">
                <a:avLst/>
              </a:prstGeom>
              <a:blipFill>
                <a:blip r:embed="rId6"/>
                <a:stretch>
                  <a:fillRect l="-1245" t="-1003" b="-15330"/>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594228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Sequence-to-sequence </a:t>
            </a:r>
            <a:r>
              <a:rPr lang="ko-Kore-KR" altLang="en-US" b="1" dirty="0"/>
              <a:t>의 응용</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94210" name="Picture 2">
            <a:extLst>
              <a:ext uri="{FF2B5EF4-FFF2-40B4-BE49-F238E27FC236}">
                <a16:creationId xmlns:a16="http://schemas.microsoft.com/office/drawing/2014/main" id="{A7C57670-D8E4-A449-BD1E-350E78A80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250" y="5621755"/>
            <a:ext cx="10795000" cy="4686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2F687BA8-2605-7A4A-99E4-E17710AC31CA}"/>
              </a:ext>
            </a:extLst>
          </p:cNvPr>
          <p:cNvSpPr/>
          <p:nvPr/>
        </p:nvSpPr>
        <p:spPr>
          <a:xfrm>
            <a:off x="5197642" y="10657656"/>
            <a:ext cx="12188825" cy="646331"/>
          </a:xfrm>
          <a:prstGeom prst="rect">
            <a:avLst/>
          </a:prstGeom>
        </p:spPr>
        <p:txBody>
          <a:bodyPr>
            <a:spAutoFit/>
          </a:bodyPr>
          <a:lstStyle/>
          <a:p>
            <a:r>
              <a:rPr lang="en" altLang="ko-Kore-KR" dirty="0">
                <a:solidFill>
                  <a:srgbClr val="53585F"/>
                </a:solidFill>
                <a:latin typeface="Arial" panose="020B0604020202020204" pitchFamily="34" charset="0"/>
              </a:rPr>
              <a:t>Mousavi, </a:t>
            </a:r>
            <a:r>
              <a:rPr lang="en" altLang="ko-Kore-KR" dirty="0" err="1">
                <a:solidFill>
                  <a:srgbClr val="53585F"/>
                </a:solidFill>
                <a:latin typeface="Arial" panose="020B0604020202020204" pitchFamily="34" charset="0"/>
              </a:rPr>
              <a:t>Sajad</a:t>
            </a:r>
            <a:r>
              <a:rPr lang="en" altLang="ko-Kore-KR" dirty="0">
                <a:solidFill>
                  <a:srgbClr val="53585F"/>
                </a:solidFill>
                <a:latin typeface="Arial" panose="020B0604020202020204" pitchFamily="34" charset="0"/>
              </a:rPr>
              <a:t>, Fatemeh </a:t>
            </a:r>
            <a:r>
              <a:rPr lang="en" altLang="ko-Kore-KR" dirty="0" err="1">
                <a:solidFill>
                  <a:srgbClr val="53585F"/>
                </a:solidFill>
                <a:latin typeface="Arial" panose="020B0604020202020204" pitchFamily="34" charset="0"/>
              </a:rPr>
              <a:t>Afghah</a:t>
            </a:r>
            <a:r>
              <a:rPr lang="en" altLang="ko-Kore-KR" dirty="0">
                <a:solidFill>
                  <a:srgbClr val="53585F"/>
                </a:solidFill>
                <a:latin typeface="Arial" panose="020B0604020202020204" pitchFamily="34" charset="0"/>
              </a:rPr>
              <a:t>, and U. Rajendra Acharya. "</a:t>
            </a:r>
            <a:r>
              <a:rPr lang="en" altLang="ko-Kore-KR" dirty="0" err="1">
                <a:solidFill>
                  <a:srgbClr val="53585F"/>
                </a:solidFill>
                <a:latin typeface="Arial" panose="020B0604020202020204" pitchFamily="34" charset="0"/>
              </a:rPr>
              <a:t>SleepEEGNet</a:t>
            </a:r>
            <a:r>
              <a:rPr lang="en" altLang="ko-Kore-KR" dirty="0">
                <a:solidFill>
                  <a:srgbClr val="53585F"/>
                </a:solidFill>
                <a:latin typeface="Arial" panose="020B0604020202020204" pitchFamily="34" charset="0"/>
              </a:rPr>
              <a:t>: Automated sleep stage scoring with sequence to sequence deep learning approach." </a:t>
            </a:r>
            <a:r>
              <a:rPr lang="en" altLang="ko-Kore-KR" i="1" dirty="0" err="1">
                <a:solidFill>
                  <a:srgbClr val="53585F"/>
                </a:solidFill>
                <a:latin typeface="Arial" panose="020B0604020202020204" pitchFamily="34" charset="0"/>
              </a:rPr>
              <a:t>PloS</a:t>
            </a:r>
            <a:r>
              <a:rPr lang="en" altLang="ko-Kore-KR" i="1" dirty="0">
                <a:solidFill>
                  <a:srgbClr val="53585F"/>
                </a:solidFill>
                <a:latin typeface="Arial" panose="020B0604020202020204" pitchFamily="34" charset="0"/>
              </a:rPr>
              <a:t> one</a:t>
            </a:r>
            <a:r>
              <a:rPr lang="en" altLang="ko-Kore-KR" dirty="0">
                <a:solidFill>
                  <a:srgbClr val="53585F"/>
                </a:solidFill>
                <a:latin typeface="Arial" panose="020B0604020202020204" pitchFamily="34" charset="0"/>
              </a:rPr>
              <a:t> 14.5 (2019): e0216456.</a:t>
            </a:r>
            <a:endParaRPr lang="ko-Kore-KR" altLang="en-US" dirty="0">
              <a:solidFill>
                <a:srgbClr val="53585F"/>
              </a:solidFill>
            </a:endParaRPr>
          </a:p>
        </p:txBody>
      </p:sp>
    </p:spTree>
    <p:extLst>
      <p:ext uri="{BB962C8B-B14F-4D97-AF65-F5344CB8AC3E}">
        <p14:creationId xmlns:p14="http://schemas.microsoft.com/office/powerpoint/2010/main" val="2649865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63757"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Sequence-to-sequence</a:t>
            </a:r>
            <a:br>
              <a:rPr lang="en-US" altLang="ko-Kore-KR" b="1" dirty="0"/>
            </a:br>
            <a:r>
              <a:rPr lang="ko-Kore-KR" altLang="en-US" b="1" dirty="0"/>
              <a:t>다음 시간</a:t>
            </a:r>
            <a:r>
              <a:rPr lang="en-US" altLang="ko-Kore-KR" b="1" dirty="0"/>
              <a:t>:</a:t>
            </a:r>
            <a:r>
              <a:rPr lang="ko-Kore-KR" altLang="en-US" b="1" dirty="0"/>
              <a:t> </a:t>
            </a:r>
            <a:r>
              <a:rPr lang="en-US" altLang="ko-Kore-KR" b="1" dirty="0">
                <a:sym typeface="Wingdings" pitchFamily="2" charset="2"/>
              </a:rPr>
              <a:t>Transformer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pic>
        <p:nvPicPr>
          <p:cNvPr id="11" name="Picture 6" descr="architecture">
            <a:extLst>
              <a:ext uri="{FF2B5EF4-FFF2-40B4-BE49-F238E27FC236}">
                <a16:creationId xmlns:a16="http://schemas.microsoft.com/office/drawing/2014/main" id="{7BDE8A8C-C9C7-2643-B36A-F79A1C7D6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193" y="3659062"/>
            <a:ext cx="6188969" cy="810819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A98DEBD-206B-0E48-8CDA-FC392D1ED5B5}"/>
              </a:ext>
            </a:extLst>
          </p:cNvPr>
          <p:cNvSpPr/>
          <p:nvPr/>
        </p:nvSpPr>
        <p:spPr>
          <a:xfrm>
            <a:off x="4151747" y="12532129"/>
            <a:ext cx="11244360" cy="369332"/>
          </a:xfrm>
          <a:prstGeom prst="rect">
            <a:avLst/>
          </a:prstGeom>
        </p:spPr>
        <p:txBody>
          <a:bodyPr wrap="none">
            <a:spAutoFit/>
          </a:bodyPr>
          <a:lstStyle/>
          <a:p>
            <a:r>
              <a:rPr lang="en" altLang="ko-Kore-KR" dirty="0">
                <a:solidFill>
                  <a:srgbClr val="222222"/>
                </a:solidFill>
                <a:latin typeface="Arial" panose="020B0604020202020204" pitchFamily="34" charset="0"/>
              </a:rPr>
              <a:t>Vaswani, Ashish, et al. "Attention is all you need." </a:t>
            </a:r>
            <a:r>
              <a:rPr lang="en" altLang="ko-Kore-KR" i="1" dirty="0">
                <a:solidFill>
                  <a:srgbClr val="222222"/>
                </a:solidFill>
                <a:latin typeface="Arial" panose="020B0604020202020204" pitchFamily="34" charset="0"/>
              </a:rPr>
              <a:t>Advances in neural information processing systems</a:t>
            </a:r>
            <a:r>
              <a:rPr lang="en" altLang="ko-Kore-KR" dirty="0">
                <a:solidFill>
                  <a:srgbClr val="222222"/>
                </a:solidFill>
                <a:latin typeface="Arial" panose="020B0604020202020204" pitchFamily="34" charset="0"/>
              </a:rPr>
              <a:t>. 2017.</a:t>
            </a:r>
            <a:endParaRPr lang="ko-Kore-KR" altLang="en-US" dirty="0"/>
          </a:p>
        </p:txBody>
      </p:sp>
    </p:spTree>
    <p:extLst>
      <p:ext uri="{BB962C8B-B14F-4D97-AF65-F5344CB8AC3E}">
        <p14:creationId xmlns:p14="http://schemas.microsoft.com/office/powerpoint/2010/main" val="1923508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a:t>
            </a:r>
            <a:r>
              <a:rPr lang="ko-KR" altLang="en-US" b="1" dirty="0"/>
              <a:t>심화학습</a:t>
            </a:r>
            <a:r>
              <a:rPr lang="en-US" altLang="ko-KR" b="1" dirty="0"/>
              <a:t>] </a:t>
            </a:r>
            <a:r>
              <a:rPr lang="ko-KR" altLang="en-US" b="1" dirty="0"/>
              <a:t>참고하면 좋은 자료들</a:t>
            </a:r>
            <a:endParaRPr lang="en-US" altLang="ko-KR" b="1"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82110" y="3338086"/>
            <a:ext cx="18487616" cy="972061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ore-KR" altLang="en-US" sz="2400" dirty="0">
                <a:latin typeface="Spoqa Han Sans Neo" panose="020B0500000000000000" pitchFamily="34" charset="-128"/>
                <a:ea typeface="Spoqa Han Sans Neo" panose="020B0500000000000000" pitchFamily="34" charset="-128"/>
                <a:sym typeface="SpoqaHanSans-Bold"/>
              </a:rPr>
              <a:t>딥 러닝을 이용한 자연어 처리 입문 </a:t>
            </a:r>
            <a:r>
              <a:rPr lang="en-US" altLang="ko-Kore-KR" sz="2400" dirty="0">
                <a:latin typeface="Spoqa Han Sans Neo" panose="020B0500000000000000" pitchFamily="34" charset="-128"/>
                <a:ea typeface="Spoqa Han Sans Neo" panose="020B0500000000000000" pitchFamily="34" charset="-128"/>
                <a:sym typeface="SpoqaHanSans-Bold"/>
              </a:rPr>
              <a:t>Chapter 02~06</a:t>
            </a:r>
            <a:r>
              <a:rPr lang="en-US" altLang="ko-KR" sz="2400" dirty="0">
                <a:latin typeface="Spoqa Han Sans Neo" panose="020B0500000000000000" pitchFamily="34" charset="-128"/>
                <a:ea typeface="Spoqa Han Sans Neo" panose="020B0500000000000000" pitchFamily="34" charset="-128"/>
                <a:sym typeface="SpoqaHanSans-Bold"/>
              </a:rPr>
              <a:t>, 10</a:t>
            </a:r>
            <a:r>
              <a:rPr lang="en-US" altLang="ko-Kore-KR" sz="2400" dirty="0">
                <a:latin typeface="Spoqa Han Sans Neo" panose="020B0500000000000000" pitchFamily="34" charset="-128"/>
                <a:ea typeface="Spoqa Han Sans Neo" panose="020B0500000000000000" pitchFamily="34" charset="-128"/>
                <a:sym typeface="SpoqaHanSans-Bold"/>
              </a:rPr>
              <a:t> [Embedding]</a:t>
            </a:r>
            <a:r>
              <a:rPr lang="en-US" altLang="ko-KR" sz="2400" dirty="0">
                <a:latin typeface="Spoqa Han Sans Neo" panose="020B0500000000000000" pitchFamily="34" charset="-128"/>
                <a:ea typeface="Spoqa Han Sans Neo" panose="020B0500000000000000" pitchFamily="34" charset="-128"/>
                <a:sym typeface="SpoqaHanSans-Bold"/>
              </a:rPr>
              <a:t>, 15[Sequence-to-sequence]</a:t>
            </a:r>
            <a:endParaRPr lang="en-US" altLang="ko-Kore-KR" sz="2400" dirty="0">
              <a:latin typeface="Spoqa Han Sans Neo" panose="020B0500000000000000" pitchFamily="34" charset="-128"/>
              <a:ea typeface="Spoqa Han Sans Neo" panose="020B0500000000000000" pitchFamily="34" charset="-128"/>
              <a:sym typeface="SpoqaHanSans-Bold"/>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ore-KR" sz="2400" dirty="0">
                <a:latin typeface="Spoqa Han Sans Neo" panose="020B0500000000000000" pitchFamily="34" charset="-128"/>
                <a:ea typeface="Spoqa Han Sans Neo" panose="020B0500000000000000" pitchFamily="34" charset="-128"/>
                <a:sym typeface="SpoqaHanSans-Bold"/>
                <a:hlinkClick r:id="rId4"/>
              </a:rPr>
              <a:t>https://wikidocs.net/book/2155</a:t>
            </a:r>
            <a:r>
              <a:rPr lang="en-US" altLang="ko-Kore-KR" sz="2400" dirty="0">
                <a:latin typeface="Spoqa Han Sans Neo" panose="020B0500000000000000" pitchFamily="34" charset="-128"/>
                <a:ea typeface="Spoqa Han Sans Neo" panose="020B0500000000000000" pitchFamily="34" charset="-128"/>
                <a:sym typeface="SpoqaHanSans-Bold"/>
              </a:rPr>
              <a:t> </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R" sz="2400" dirty="0">
              <a:latin typeface="Spoqa Han Sans Neo" panose="020B0500000000000000" pitchFamily="34" charset="-128"/>
              <a:ea typeface="Spoqa Han Sans Neo" panose="020B0500000000000000" pitchFamily="34" charset="-128"/>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2400" dirty="0">
                <a:latin typeface="Spoqa Han Sans Neo" panose="020B0500000000000000" pitchFamily="34" charset="-128"/>
                <a:ea typeface="Spoqa Han Sans Neo" panose="020B0500000000000000" pitchFamily="34" charset="-128"/>
              </a:rPr>
              <a:t>오픈 강의 자료</a:t>
            </a:r>
            <a:r>
              <a:rPr kumimoji="1" lang="en-US" altLang="ko-KR" sz="2400" dirty="0">
                <a:latin typeface="Spoqa Han Sans Neo" panose="020B0500000000000000" pitchFamily="34" charset="-128"/>
                <a:ea typeface="Spoqa Han Sans Neo" panose="020B0500000000000000" pitchFamily="34" charset="-128"/>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solidFill>
                  <a:srgbClr val="53585F"/>
                </a:solidFill>
                <a:latin typeface="Spoqa Han Sans Neo" panose="020B0500000000000000" pitchFamily="34" charset="-128"/>
                <a:ea typeface="Spoqa Han Sans Neo" panose="020B0500000000000000" pitchFamily="34" charset="-128"/>
              </a:rPr>
              <a:t>Berkeley CS294-158 Deep Unsupervised Learning: Lecture 2 Likelihood models: [Autoregressive models]</a:t>
            </a: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2400" b="1" dirty="0">
                <a:latin typeface="Spoqa Han Sans Neo Bold" panose="020B0500000000000000" pitchFamily="34" charset="-128"/>
                <a:ea typeface="Spoqa Han Sans Neo Bold" panose="020B0500000000000000" pitchFamily="34" charset="-128"/>
                <a:sym typeface="Wingdings" pitchFamily="2" charset="2"/>
              </a:rPr>
              <a:t>	 </a:t>
            </a:r>
            <a:r>
              <a:rPr kumimoji="1" lang="en-US" altLang="ko-Kore-KR" sz="2400" dirty="0">
                <a:latin typeface="Spoqa Han Sans Neo" panose="020B0500000000000000" pitchFamily="34" charset="-128"/>
                <a:ea typeface="Spoqa Han Sans Neo" panose="020B0500000000000000" pitchFamily="34" charset="-128"/>
                <a:hlinkClick r:id="rId5"/>
              </a:rPr>
              <a:t>https://drive.google.com/file/d/1sHTVdppBqStzL1G1AHdWQrzHiqNFkzGH/view</a:t>
            </a:r>
            <a:endParaRPr kumimoji="1" lang="en-US" altLang="ko-Kore-KR" sz="2400" dirty="0">
              <a:latin typeface="Spoqa Han Sans Neo" panose="020B0500000000000000" pitchFamily="34" charset="-128"/>
              <a:ea typeface="Spoqa Han Sans Neo" panose="020B0500000000000000" pitchFamily="34" charset="-128"/>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rPr>
              <a:t>	</a:t>
            </a:r>
            <a:r>
              <a:rPr kumimoji="1" lang="en-US" altLang="ko-Kore-KR" sz="2400" dirty="0">
                <a:latin typeface="Spoqa Han Sans Neo" panose="020B0500000000000000" pitchFamily="34" charset="-128"/>
                <a:ea typeface="Spoqa Han Sans Neo" panose="020B0500000000000000" pitchFamily="34" charset="-128"/>
                <a:sym typeface="Wingdings" pitchFamily="2" charset="2"/>
              </a:rPr>
              <a:t> </a:t>
            </a:r>
            <a:r>
              <a:rPr kumimoji="1" lang="ko-Kore-KR" altLang="en-US" sz="2400" dirty="0">
                <a:latin typeface="Spoqa Han Sans Neo" panose="020B0500000000000000" pitchFamily="34" charset="-128"/>
                <a:ea typeface="Spoqa Han Sans Neo" panose="020B0500000000000000" pitchFamily="34" charset="-128"/>
                <a:sym typeface="Wingdings" pitchFamily="2" charset="2"/>
              </a:rPr>
              <a:t>번역된 블로그</a:t>
            </a:r>
            <a:r>
              <a:rPr kumimoji="1" lang="en-US" altLang="ko-Kore-KR" sz="2400" dirty="0">
                <a:latin typeface="Spoqa Han Sans Neo" panose="020B0500000000000000" pitchFamily="34" charset="-128"/>
                <a:ea typeface="Spoqa Han Sans Neo" panose="020B0500000000000000" pitchFamily="34" charset="-128"/>
                <a:sym typeface="Wingdings" pitchFamily="2" charset="2"/>
              </a:rPr>
              <a:t>: </a:t>
            </a:r>
            <a:r>
              <a:rPr kumimoji="1" lang="en-US" altLang="ko-Kore-KR" sz="2400" dirty="0">
                <a:latin typeface="Spoqa Han Sans Neo" panose="020B0500000000000000" pitchFamily="34" charset="-128"/>
                <a:ea typeface="Spoqa Han Sans Neo" panose="020B0500000000000000" pitchFamily="34" charset="-128"/>
                <a:sym typeface="Wingdings" pitchFamily="2" charset="2"/>
                <a:hlinkClick r:id="rId6"/>
              </a:rPr>
              <a:t>https://wingnim.tistory.com/64?category=807850</a:t>
            </a:r>
            <a:r>
              <a:rPr kumimoji="1" lang="en-US" altLang="ko-Kore-KR" sz="2400" dirty="0">
                <a:latin typeface="Spoqa Han Sans Neo" panose="020B0500000000000000" pitchFamily="34" charset="-128"/>
                <a:ea typeface="Spoqa Han Sans Neo" panose="020B0500000000000000" pitchFamily="34" charset="-128"/>
                <a:sym typeface="Wingdings" pitchFamily="2" charset="2"/>
              </a:rPr>
              <a:t> </a:t>
            </a:r>
            <a:endParaRPr kumimoji="1" lang="en-US" altLang="ko-Kore-KR" sz="2400" dirty="0">
              <a:latin typeface="Spoqa Han Sans Neo" panose="020B0500000000000000" pitchFamily="34" charset="-128"/>
              <a:ea typeface="Spoqa Han Sans Neo" panose="020B0500000000000000" pitchFamily="34" charset="-128"/>
            </a:endParaRPr>
          </a:p>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2400" dirty="0">
              <a:latin typeface="Spoqa Han Sans Neo" panose="020B0500000000000000" pitchFamily="34" charset="-128"/>
              <a:ea typeface="Spoqa Han Sans Neo" panose="020B0500000000000000" pitchFamily="34" charset="-128"/>
            </a:endParaRPr>
          </a:p>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400" dirty="0">
                <a:latin typeface="Spoqa Han Sans Neo" panose="020B0500000000000000" pitchFamily="34" charset="-128"/>
                <a:ea typeface="Spoqa Han Sans Neo" panose="020B0500000000000000" pitchFamily="34" charset="-128"/>
              </a:rPr>
              <a:t>관련 논문</a:t>
            </a:r>
            <a:endParaRPr kumimoji="1" lang="en-US" altLang="ko-Kore-KR" sz="2400" dirty="0">
              <a:latin typeface="Spoqa Han Sans Neo" panose="020B0500000000000000" pitchFamily="34" charset="-128"/>
              <a:ea typeface="Spoqa Han Sans Neo" panose="020B0500000000000000" pitchFamily="34" charset="-128"/>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Germain, Mathieu, et al. "Made: Masked autoencoder for distribution estimation." International Conference on Machine Learning. PMLR, 2015.</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Oord, Aaron van den, et al. "</a:t>
            </a:r>
            <a:r>
              <a:rPr lang="en" altLang="ko-Kore-KR" sz="2400" dirty="0" err="1">
                <a:latin typeface="Spoqa Han Sans Neo" panose="020B0500000000000000" pitchFamily="34" charset="-128"/>
                <a:ea typeface="Spoqa Han Sans Neo" panose="020B0500000000000000" pitchFamily="34" charset="-128"/>
                <a:sym typeface="SpoqaHanSans-Bold"/>
              </a:rPr>
              <a:t>Wavenet</a:t>
            </a:r>
            <a:r>
              <a:rPr lang="en" altLang="ko-Kore-KR" sz="2400" dirty="0">
                <a:latin typeface="Spoqa Han Sans Neo" panose="020B0500000000000000" pitchFamily="34" charset="-128"/>
                <a:ea typeface="Spoqa Han Sans Neo" panose="020B0500000000000000" pitchFamily="34" charset="-128"/>
                <a:sym typeface="SpoqaHanSans-Bold"/>
              </a:rPr>
              <a:t>: A generative model for raw audio."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arXiv:1609.03499 (2016).</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Oord, Aaron van den, et al. "Conditional image generation with </a:t>
            </a:r>
            <a:r>
              <a:rPr lang="en" altLang="ko-Kore-KR" sz="2400" dirty="0" err="1">
                <a:latin typeface="Spoqa Han Sans Neo" panose="020B0500000000000000" pitchFamily="34" charset="-128"/>
                <a:ea typeface="Spoqa Han Sans Neo" panose="020B0500000000000000" pitchFamily="34" charset="-128"/>
                <a:sym typeface="SpoqaHanSans-Bold"/>
              </a:rPr>
              <a:t>pixelcnn</a:t>
            </a:r>
            <a:r>
              <a:rPr lang="en" altLang="ko-Kore-KR" sz="2400" dirty="0">
                <a:latin typeface="Spoqa Han Sans Neo" panose="020B0500000000000000" pitchFamily="34" charset="-128"/>
                <a:ea typeface="Spoqa Han Sans Neo" panose="020B0500000000000000" pitchFamily="34" charset="-128"/>
                <a:sym typeface="SpoqaHanSans-Bold"/>
              </a:rPr>
              <a:t> decoders."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arXiv:1606.05328 (2016).</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Van Oord, Aaron, </a:t>
            </a:r>
            <a:r>
              <a:rPr lang="en" altLang="ko-Kore-KR" sz="2400" dirty="0" err="1">
                <a:latin typeface="Spoqa Han Sans Neo" panose="020B0500000000000000" pitchFamily="34" charset="-128"/>
                <a:ea typeface="Spoqa Han Sans Neo" panose="020B0500000000000000" pitchFamily="34" charset="-128"/>
                <a:sym typeface="SpoqaHanSans-Bold"/>
              </a:rPr>
              <a:t>Nal</a:t>
            </a:r>
            <a:r>
              <a:rPr lang="en" altLang="ko-Kore-KR" sz="2400" dirty="0">
                <a:latin typeface="Spoqa Han Sans Neo" panose="020B0500000000000000" pitchFamily="34" charset="-128"/>
                <a:ea typeface="Spoqa Han Sans Neo" panose="020B0500000000000000" pitchFamily="34" charset="-128"/>
                <a:sym typeface="SpoqaHanSans-Bold"/>
              </a:rPr>
              <a:t> </a:t>
            </a:r>
            <a:r>
              <a:rPr lang="en" altLang="ko-Kore-KR" sz="2400" dirty="0" err="1">
                <a:latin typeface="Spoqa Han Sans Neo" panose="020B0500000000000000" pitchFamily="34" charset="-128"/>
                <a:ea typeface="Spoqa Han Sans Neo" panose="020B0500000000000000" pitchFamily="34" charset="-128"/>
                <a:sym typeface="SpoqaHanSans-Bold"/>
              </a:rPr>
              <a:t>Kalchbrenner</a:t>
            </a:r>
            <a:r>
              <a:rPr lang="en" altLang="ko-Kore-KR" sz="2400" dirty="0">
                <a:latin typeface="Spoqa Han Sans Neo" panose="020B0500000000000000" pitchFamily="34" charset="-128"/>
                <a:ea typeface="Spoqa Han Sans Neo" panose="020B0500000000000000" pitchFamily="34" charset="-128"/>
                <a:sym typeface="SpoqaHanSans-Bold"/>
              </a:rPr>
              <a:t>, and </a:t>
            </a:r>
            <a:r>
              <a:rPr lang="en" altLang="ko-Kore-KR" sz="2400" dirty="0" err="1">
                <a:latin typeface="Spoqa Han Sans Neo" panose="020B0500000000000000" pitchFamily="34" charset="-128"/>
                <a:ea typeface="Spoqa Han Sans Neo" panose="020B0500000000000000" pitchFamily="34" charset="-128"/>
                <a:sym typeface="SpoqaHanSans-Bold"/>
              </a:rPr>
              <a:t>Koray</a:t>
            </a:r>
            <a:r>
              <a:rPr lang="en" altLang="ko-Kore-KR" sz="2400" dirty="0">
                <a:latin typeface="Spoqa Han Sans Neo" panose="020B0500000000000000" pitchFamily="34" charset="-128"/>
                <a:ea typeface="Spoqa Han Sans Neo" panose="020B0500000000000000" pitchFamily="34" charset="-128"/>
                <a:sym typeface="SpoqaHanSans-Bold"/>
              </a:rPr>
              <a:t> </a:t>
            </a:r>
            <a:r>
              <a:rPr lang="en" altLang="ko-Kore-KR" sz="2400" dirty="0" err="1">
                <a:latin typeface="Spoqa Han Sans Neo" panose="020B0500000000000000" pitchFamily="34" charset="-128"/>
                <a:ea typeface="Spoqa Han Sans Neo" panose="020B0500000000000000" pitchFamily="34" charset="-128"/>
                <a:sym typeface="SpoqaHanSans-Bold"/>
              </a:rPr>
              <a:t>Kavukcuoglu</a:t>
            </a:r>
            <a:r>
              <a:rPr lang="en" altLang="ko-Kore-KR" sz="2400" dirty="0">
                <a:latin typeface="Spoqa Han Sans Neo" panose="020B0500000000000000" pitchFamily="34" charset="-128"/>
                <a:ea typeface="Spoqa Han Sans Neo" panose="020B0500000000000000" pitchFamily="34" charset="-128"/>
                <a:sym typeface="SpoqaHanSans-Bold"/>
              </a:rPr>
              <a:t>. "Pixel recurrent neural networks." International Conference on Machine Learning. PMLR, 2016.</a:t>
            </a:r>
          </a:p>
        </p:txBody>
      </p:sp>
      <p:sp>
        <p:nvSpPr>
          <p:cNvPr id="8" name="Shape 222">
            <a:extLst>
              <a:ext uri="{FF2B5EF4-FFF2-40B4-BE49-F238E27FC236}">
                <a16:creationId xmlns:a16="http://schemas.microsoft.com/office/drawing/2014/main" id="{84424AFF-EACC-074B-B5CD-B001B15EB9E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9" name="Shape 223">
            <a:extLst>
              <a:ext uri="{FF2B5EF4-FFF2-40B4-BE49-F238E27FC236}">
                <a16:creationId xmlns:a16="http://schemas.microsoft.com/office/drawing/2014/main" id="{7A93533B-6DF2-D844-9009-EE2519B43663}"/>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Tree>
    <p:extLst>
      <p:ext uri="{BB962C8B-B14F-4D97-AF65-F5344CB8AC3E}">
        <p14:creationId xmlns:p14="http://schemas.microsoft.com/office/powerpoint/2010/main" val="729406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a:t>
            </a:r>
            <a:r>
              <a:rPr lang="ko-KR" altLang="en-US" b="1" dirty="0"/>
              <a:t>심화학습</a:t>
            </a:r>
            <a:r>
              <a:rPr lang="en-US" altLang="ko-KR" b="1" dirty="0"/>
              <a:t>] </a:t>
            </a:r>
            <a:r>
              <a:rPr lang="ko-KR" altLang="en-US" b="1" dirty="0"/>
              <a:t>참고하면 좋은 자료들</a:t>
            </a:r>
            <a:endParaRPr lang="en-US" altLang="ko-KR" b="1"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98152" y="3169475"/>
            <a:ext cx="18664080" cy="10482357"/>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sym typeface="SpoqaHanSans-Bold"/>
              </a:rPr>
              <a:t>Salimans</a:t>
            </a:r>
            <a:r>
              <a:rPr lang="en" altLang="ko-Kore-KR" sz="2400" dirty="0">
                <a:latin typeface="Spoqa Han Sans Neo" panose="020B0500000000000000" pitchFamily="34" charset="-128"/>
                <a:ea typeface="Spoqa Han Sans Neo" panose="020B0500000000000000" pitchFamily="34" charset="-128"/>
                <a:sym typeface="SpoqaHanSans-Bold"/>
              </a:rPr>
              <a:t>, Tim, et al. "</a:t>
            </a:r>
            <a:r>
              <a:rPr lang="en" altLang="ko-Kore-KR" sz="2400" dirty="0" err="1">
                <a:latin typeface="Spoqa Han Sans Neo" panose="020B0500000000000000" pitchFamily="34" charset="-128"/>
                <a:ea typeface="Spoqa Han Sans Neo" panose="020B0500000000000000" pitchFamily="34" charset="-128"/>
                <a:sym typeface="SpoqaHanSans-Bold"/>
              </a:rPr>
              <a:t>Pixelcnn</a:t>
            </a:r>
            <a:r>
              <a:rPr lang="en" altLang="ko-Kore-KR" sz="2400" dirty="0">
                <a:latin typeface="Spoqa Han Sans Neo" panose="020B0500000000000000" pitchFamily="34" charset="-128"/>
                <a:ea typeface="Spoqa Han Sans Neo" panose="020B0500000000000000" pitchFamily="34" charset="-128"/>
                <a:sym typeface="SpoqaHanSans-Bold"/>
              </a:rPr>
              <a:t>++: Improving the </a:t>
            </a:r>
            <a:r>
              <a:rPr lang="en" altLang="ko-Kore-KR" sz="2400" dirty="0" err="1">
                <a:latin typeface="Spoqa Han Sans Neo" panose="020B0500000000000000" pitchFamily="34" charset="-128"/>
                <a:ea typeface="Spoqa Han Sans Neo" panose="020B0500000000000000" pitchFamily="34" charset="-128"/>
                <a:sym typeface="SpoqaHanSans-Bold"/>
              </a:rPr>
              <a:t>pixelcnn</a:t>
            </a:r>
            <a:r>
              <a:rPr lang="en" altLang="ko-Kore-KR" sz="2400" dirty="0">
                <a:latin typeface="Spoqa Han Sans Neo" panose="020B0500000000000000" pitchFamily="34" charset="-128"/>
                <a:ea typeface="Spoqa Han Sans Neo" panose="020B0500000000000000" pitchFamily="34" charset="-128"/>
                <a:sym typeface="SpoqaHanSans-Bold"/>
              </a:rPr>
              <a:t> with discretized logistic mixture likelihood and other modifications."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arXiv:1701.05517 (2017).</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Chen, Xi, et al. "</a:t>
            </a:r>
            <a:r>
              <a:rPr lang="en" altLang="ko-Kore-KR" sz="2400" dirty="0" err="1">
                <a:latin typeface="Spoqa Han Sans Neo" panose="020B0500000000000000" pitchFamily="34" charset="-128"/>
                <a:ea typeface="Spoqa Han Sans Neo" panose="020B0500000000000000" pitchFamily="34" charset="-128"/>
                <a:sym typeface="SpoqaHanSans-Bold"/>
              </a:rPr>
              <a:t>Pixelsnail</a:t>
            </a:r>
            <a:r>
              <a:rPr lang="en" altLang="ko-Kore-KR" sz="2400" dirty="0">
                <a:latin typeface="Spoqa Han Sans Neo" panose="020B0500000000000000" pitchFamily="34" charset="-128"/>
                <a:ea typeface="Spoqa Han Sans Neo" panose="020B0500000000000000" pitchFamily="34" charset="-128"/>
                <a:sym typeface="SpoqaHanSans-Bold"/>
              </a:rPr>
              <a:t>: An improved autoregressive generative model." International Conference on Machine Learning. PMLR, 2018.</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Reed, Scott, et al. "Parallel multiscale autoregressive density estimation." International Conference on Machine Learning. PMLR, 2017.</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Guo, </a:t>
            </a:r>
            <a:r>
              <a:rPr lang="en" altLang="ko-Kore-KR" sz="2400" dirty="0" err="1">
                <a:latin typeface="Spoqa Han Sans Neo" panose="020B0500000000000000" pitchFamily="34" charset="-128"/>
                <a:ea typeface="Spoqa Han Sans Neo" panose="020B0500000000000000" pitchFamily="34" charset="-128"/>
                <a:sym typeface="SpoqaHanSans-Bold"/>
              </a:rPr>
              <a:t>Xifeng</a:t>
            </a:r>
            <a:r>
              <a:rPr lang="en" altLang="ko-Kore-KR" sz="2400" dirty="0">
                <a:latin typeface="Spoqa Han Sans Neo" panose="020B0500000000000000" pitchFamily="34" charset="-128"/>
                <a:ea typeface="Spoqa Han Sans Neo" panose="020B0500000000000000" pitchFamily="34" charset="-128"/>
                <a:sym typeface="SpoqaHanSans-Bold"/>
              </a:rPr>
              <a:t>, et al. "Deep clustering with convolutional autoencoders." International conference on neural information processing. Springer, Cham, 2017.</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Srivastava, Nitish, Elman </a:t>
            </a:r>
            <a:r>
              <a:rPr lang="en" altLang="ko-Kore-KR" sz="2400" dirty="0" err="1">
                <a:latin typeface="Spoqa Han Sans Neo" panose="020B0500000000000000" pitchFamily="34" charset="-128"/>
                <a:ea typeface="Spoqa Han Sans Neo" panose="020B0500000000000000" pitchFamily="34" charset="-128"/>
                <a:sym typeface="SpoqaHanSans-Bold"/>
              </a:rPr>
              <a:t>Mansimov</a:t>
            </a:r>
            <a:r>
              <a:rPr lang="en" altLang="ko-Kore-KR" sz="2400" dirty="0">
                <a:latin typeface="Spoqa Han Sans Neo" panose="020B0500000000000000" pitchFamily="34" charset="-128"/>
                <a:ea typeface="Spoqa Han Sans Neo" panose="020B0500000000000000" pitchFamily="34" charset="-128"/>
                <a:sym typeface="SpoqaHanSans-Bold"/>
              </a:rPr>
              <a:t>, and Ruslan </a:t>
            </a:r>
            <a:r>
              <a:rPr lang="en" altLang="ko-Kore-KR" sz="2400" dirty="0" err="1">
                <a:latin typeface="Spoqa Han Sans Neo" panose="020B0500000000000000" pitchFamily="34" charset="-128"/>
                <a:ea typeface="Spoqa Han Sans Neo" panose="020B0500000000000000" pitchFamily="34" charset="-128"/>
                <a:sym typeface="SpoqaHanSans-Bold"/>
              </a:rPr>
              <a:t>Salakhudinov</a:t>
            </a:r>
            <a:r>
              <a:rPr lang="en" altLang="ko-Kore-KR" sz="2400" dirty="0">
                <a:latin typeface="Spoqa Han Sans Neo" panose="020B0500000000000000" pitchFamily="34" charset="-128"/>
                <a:ea typeface="Spoqa Han Sans Neo" panose="020B0500000000000000" pitchFamily="34" charset="-128"/>
                <a:sym typeface="SpoqaHanSans-Bold"/>
              </a:rPr>
              <a:t>. "Unsupervised learning of video representations using </a:t>
            </a:r>
            <a:r>
              <a:rPr lang="en" altLang="ko-Kore-KR" sz="2400" dirty="0" err="1">
                <a:latin typeface="Spoqa Han Sans Neo" panose="020B0500000000000000" pitchFamily="34" charset="-128"/>
                <a:ea typeface="Spoqa Han Sans Neo" panose="020B0500000000000000" pitchFamily="34" charset="-128"/>
                <a:sym typeface="SpoqaHanSans-Bold"/>
              </a:rPr>
              <a:t>lstms</a:t>
            </a:r>
            <a:r>
              <a:rPr lang="en" altLang="ko-Kore-KR" sz="2400" dirty="0">
                <a:latin typeface="Spoqa Han Sans Neo" panose="020B0500000000000000" pitchFamily="34" charset="-128"/>
                <a:ea typeface="Spoqa Han Sans Neo" panose="020B0500000000000000" pitchFamily="34" charset="-128"/>
                <a:sym typeface="SpoqaHanSans-Bold"/>
              </a:rPr>
              <a:t>." International conference on machine learning. PMLR, 2015.</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Rong, Xin. "word2vec parameter learning explained."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arXiv:1411.2738 (2014).</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Pennington, Jeffrey, Richard </a:t>
            </a:r>
            <a:r>
              <a:rPr lang="en" altLang="ko-Kore-KR" sz="2400" dirty="0" err="1">
                <a:latin typeface="Spoqa Han Sans Neo" panose="020B0500000000000000" pitchFamily="34" charset="-128"/>
                <a:ea typeface="Spoqa Han Sans Neo" panose="020B0500000000000000" pitchFamily="34" charset="-128"/>
                <a:sym typeface="SpoqaHanSans-Bold"/>
              </a:rPr>
              <a:t>Socher</a:t>
            </a:r>
            <a:r>
              <a:rPr lang="en" altLang="ko-Kore-KR" sz="2400" dirty="0">
                <a:latin typeface="Spoqa Han Sans Neo" panose="020B0500000000000000" pitchFamily="34" charset="-128"/>
                <a:ea typeface="Spoqa Han Sans Neo" panose="020B0500000000000000" pitchFamily="34" charset="-128"/>
                <a:sym typeface="SpoqaHanSans-Bold"/>
              </a:rPr>
              <a:t>, and Christopher D. Manning. "Glove: Global vectors for word representation." Proceedings of the 2014 conference on empirical methods in natural language processing (EMNLP). 2014.</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Bojanowski, Piotr, et al. "Enriching word vectors with </a:t>
            </a:r>
            <a:r>
              <a:rPr lang="en" altLang="ko-Kore-KR" sz="2400" dirty="0" err="1">
                <a:latin typeface="Spoqa Han Sans Neo" panose="020B0500000000000000" pitchFamily="34" charset="-128"/>
                <a:ea typeface="Spoqa Han Sans Neo" panose="020B0500000000000000" pitchFamily="34" charset="-128"/>
                <a:sym typeface="SpoqaHanSans-Bold"/>
              </a:rPr>
              <a:t>subword</a:t>
            </a:r>
            <a:r>
              <a:rPr lang="en" altLang="ko-Kore-KR" sz="2400" dirty="0">
                <a:latin typeface="Spoqa Han Sans Neo" panose="020B0500000000000000" pitchFamily="34" charset="-128"/>
                <a:ea typeface="Spoqa Han Sans Neo" panose="020B0500000000000000" pitchFamily="34" charset="-128"/>
                <a:sym typeface="SpoqaHanSans-Bold"/>
              </a:rPr>
              <a:t> information." Transactions of the Association for Computational Linguistics 5 (2017): 135-146.</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Peters, Matthew E., et al. "Deep contextualized word representations."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arXiv:1802.05365 (2018).</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Lin, </a:t>
            </a:r>
            <a:r>
              <a:rPr lang="en" altLang="ko-Kore-KR" sz="2400" dirty="0" err="1">
                <a:latin typeface="Spoqa Han Sans Neo" panose="020B0500000000000000" pitchFamily="34" charset="-128"/>
                <a:ea typeface="Spoqa Han Sans Neo" panose="020B0500000000000000" pitchFamily="34" charset="-128"/>
                <a:sym typeface="SpoqaHanSans-Bold"/>
              </a:rPr>
              <a:t>Zhouhan</a:t>
            </a:r>
            <a:r>
              <a:rPr lang="en" altLang="ko-Kore-KR" sz="2400" dirty="0">
                <a:latin typeface="Spoqa Han Sans Neo" panose="020B0500000000000000" pitchFamily="34" charset="-128"/>
                <a:ea typeface="Spoqa Han Sans Neo" panose="020B0500000000000000" pitchFamily="34" charset="-128"/>
                <a:sym typeface="SpoqaHanSans-Bold"/>
              </a:rPr>
              <a:t>, et al. "A structured self-attentive sentence embedding."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arXiv:1703.03130 (2017).</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Schneider, Steffen, et al. "wav2vec: Unsupervised pre-training for speech recognition."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arXiv:1904.05862 (2019).</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sym typeface="SpoqaHanSans-Bold"/>
              </a:rPr>
              <a:t>Baevski</a:t>
            </a:r>
            <a:r>
              <a:rPr lang="en" altLang="ko-Kore-KR" sz="2400" dirty="0">
                <a:latin typeface="Spoqa Han Sans Neo" panose="020B0500000000000000" pitchFamily="34" charset="-128"/>
                <a:ea typeface="Spoqa Han Sans Neo" panose="020B0500000000000000" pitchFamily="34" charset="-128"/>
                <a:sym typeface="SpoqaHanSans-Bold"/>
              </a:rPr>
              <a:t>, Alexei, et al. "wav2vec 2.0: A framework for self-supervised learning of speech representations." </a:t>
            </a:r>
            <a:r>
              <a:rPr lang="en" altLang="ko-Kore-KR" sz="2400" dirty="0" err="1">
                <a:latin typeface="Spoqa Han Sans Neo" panose="020B0500000000000000" pitchFamily="34" charset="-128"/>
                <a:ea typeface="Spoqa Han Sans Neo" panose="020B0500000000000000" pitchFamily="34" charset="-128"/>
                <a:sym typeface="SpoqaHanSans-Bold"/>
              </a:rPr>
              <a:t>arXiv</a:t>
            </a:r>
            <a:r>
              <a:rPr lang="en" altLang="ko-Kore-KR" sz="2400" dirty="0">
                <a:latin typeface="Spoqa Han Sans Neo" panose="020B0500000000000000" pitchFamily="34" charset="-128"/>
                <a:ea typeface="Spoqa Han Sans Neo" panose="020B0500000000000000" pitchFamily="34" charset="-128"/>
                <a:sym typeface="SpoqaHanSans-Bold"/>
              </a:rPr>
              <a:t> preprint arXiv:2006.11477 (2020).</a:t>
            </a:r>
          </a:p>
        </p:txBody>
      </p:sp>
      <p:sp>
        <p:nvSpPr>
          <p:cNvPr id="8" name="Shape 222">
            <a:extLst>
              <a:ext uri="{FF2B5EF4-FFF2-40B4-BE49-F238E27FC236}">
                <a16:creationId xmlns:a16="http://schemas.microsoft.com/office/drawing/2014/main" id="{84424AFF-EACC-074B-B5CD-B001B15EB9E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9" name="Shape 223">
            <a:extLst>
              <a:ext uri="{FF2B5EF4-FFF2-40B4-BE49-F238E27FC236}">
                <a16:creationId xmlns:a16="http://schemas.microsoft.com/office/drawing/2014/main" id="{7A93533B-6DF2-D844-9009-EE2519B43663}"/>
              </a:ext>
            </a:extLst>
          </p:cNvPr>
          <p:cNvSpPr/>
          <p:nvPr/>
        </p:nvSpPr>
        <p:spPr>
          <a:xfrm>
            <a:off x="20828000" y="2200124"/>
            <a:ext cx="2540000" cy="17055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p:spTree>
    <p:extLst>
      <p:ext uri="{BB962C8B-B14F-4D97-AF65-F5344CB8AC3E}">
        <p14:creationId xmlns:p14="http://schemas.microsoft.com/office/powerpoint/2010/main" val="321577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dirty="0"/>
              <a:t>생성 모델</a:t>
            </a:r>
            <a:r>
              <a:rPr lang="en-US" altLang="ko-KR" b="1" dirty="0"/>
              <a:t>(generative model)</a:t>
            </a:r>
            <a:r>
              <a:rPr lang="ko-KR" altLang="en-US" b="1" dirty="0"/>
              <a:t>이란</a:t>
            </a:r>
            <a:r>
              <a:rPr lang="en-US" altLang="ko-KR" b="1" dirty="0"/>
              <a:t>?</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4" name="Shape 223">
            <a:extLst>
              <a:ext uri="{FF2B5EF4-FFF2-40B4-BE49-F238E27FC236}">
                <a16:creationId xmlns:a16="http://schemas.microsoft.com/office/drawing/2014/main" id="{15E97401-05F0-D249-B3F9-27C4E8FD4991}"/>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3CB5812-0833-8049-8277-0A352DE11192}"/>
                  </a:ext>
                </a:extLst>
              </p:cNvPr>
              <p:cNvSpPr/>
              <p:nvPr/>
            </p:nvSpPr>
            <p:spPr>
              <a:xfrm>
                <a:off x="2200606" y="3733799"/>
                <a:ext cx="16956073" cy="5509200"/>
              </a:xfrm>
              <a:prstGeom prst="rect">
                <a:avLst/>
              </a:prstGeom>
            </p:spPr>
            <p:txBody>
              <a:bodyPr wrap="square">
                <a:spAutoFit/>
              </a:bodyPr>
              <a:lstStyle/>
              <a:p>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생성 모델</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(generative model)</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의 정의</a:t>
                </a:r>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200" i="1" dirty="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dirty="0">
                            <a:solidFill>
                              <a:srgbClr val="53585F"/>
                            </a:solidFill>
                            <a:latin typeface="Cambria Math" panose="02040503050406030204" pitchFamily="18" charset="0"/>
                            <a:ea typeface="Spoqa Han Sans Neo Bold" panose="020B0500000000000000" pitchFamily="34" charset="-128"/>
                          </a:rPr>
                          <m:t>𝑝</m:t>
                        </m:r>
                      </m:e>
                      <m:sub>
                        <m:r>
                          <a:rPr kumimoji="1" lang="en-US" altLang="ko-Kore-KR" sz="3200" i="1" dirty="0">
                            <a:solidFill>
                              <a:srgbClr val="53585F"/>
                            </a:solidFill>
                            <a:latin typeface="Cambria Math" panose="02040503050406030204" pitchFamily="18" charset="0"/>
                            <a:ea typeface="Spoqa Han Sans Neo Bold" panose="020B0500000000000000" pitchFamily="34" charset="-128"/>
                          </a:rPr>
                          <m:t>𝑑𝑎𝑡𝑎</m:t>
                        </m:r>
                      </m:sub>
                    </m:sSub>
                    <m:r>
                      <a:rPr kumimoji="1" lang="en-US" altLang="ko-Kore-KR" sz="3200" i="1" dirty="0">
                        <a:solidFill>
                          <a:srgbClr val="53585F"/>
                        </a:solidFill>
                        <a:latin typeface="Cambria Math" panose="02040503050406030204" pitchFamily="18" charset="0"/>
                        <a:ea typeface="Spoqa Han Sans Neo Bold" panose="020B0500000000000000" pitchFamily="34" charset="-128"/>
                      </a:rPr>
                      <m:t>(</m:t>
                    </m:r>
                    <m:r>
                      <a:rPr kumimoji="1" lang="en-US" altLang="ko-Kore-KR" sz="3200" i="1" dirty="0">
                        <a:solidFill>
                          <a:srgbClr val="53585F"/>
                        </a:solidFill>
                        <a:latin typeface="Cambria Math" panose="02040503050406030204" pitchFamily="18" charset="0"/>
                        <a:ea typeface="Spoqa Han Sans Neo Bold" panose="020B0500000000000000" pitchFamily="34" charset="-128"/>
                      </a:rPr>
                      <m:t>𝑥</m:t>
                    </m:r>
                    <m:r>
                      <a:rPr kumimoji="1" lang="en-US" altLang="ko-Kore-KR" sz="3200" i="1" dirty="0">
                        <a:solidFill>
                          <a:srgbClr val="53585F"/>
                        </a:solidFill>
                        <a:latin typeface="Cambria Math" panose="02040503050406030204" pitchFamily="18" charset="0"/>
                        <a:ea typeface="Spoqa Han Sans Neo Bold" panose="020B0500000000000000" pitchFamily="34" charset="-128"/>
                      </a:rPr>
                      <m:t>)</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와 유사한 </a:t>
                </a:r>
                <a14:m>
                  <m:oMath xmlns:m="http://schemas.openxmlformats.org/officeDocument/2006/math">
                    <m:sSub>
                      <m:sSubPr>
                        <m:ctrlPr>
                          <a:rPr kumimoji="1" lang="en-US" altLang="ko-Kore-KR" sz="3200" i="1" dirty="0">
                            <a:solidFill>
                              <a:srgbClr val="53585F"/>
                            </a:solidFill>
                            <a:latin typeface="Cambria Math" panose="02040503050406030204" pitchFamily="18" charset="0"/>
                            <a:ea typeface="Spoqa Han Sans Neo Bold" panose="020B0500000000000000" pitchFamily="34" charset="-128"/>
                          </a:rPr>
                        </m:ctrlPr>
                      </m:sSubPr>
                      <m:e>
                        <m:r>
                          <a:rPr kumimoji="1" lang="en-US" altLang="ko-Kore-KR" sz="3200" i="1" dirty="0">
                            <a:solidFill>
                              <a:srgbClr val="53585F"/>
                            </a:solidFill>
                            <a:latin typeface="Cambria Math" panose="02040503050406030204" pitchFamily="18" charset="0"/>
                            <a:ea typeface="Spoqa Han Sans Neo Bold" panose="020B0500000000000000" pitchFamily="34" charset="-128"/>
                          </a:rPr>
                          <m:t>𝑝</m:t>
                        </m:r>
                      </m:e>
                      <m:sub>
                        <m:r>
                          <a:rPr kumimoji="1" lang="en-US" altLang="ko-Kore-KR" sz="3200" i="1" dirty="0">
                            <a:solidFill>
                              <a:srgbClr val="53585F"/>
                            </a:solidFill>
                            <a:latin typeface="Cambria Math" panose="02040503050406030204" pitchFamily="18" charset="0"/>
                            <a:ea typeface="Spoqa Han Sans Neo Bold" panose="020B0500000000000000" pitchFamily="34" charset="-128"/>
                          </a:rPr>
                          <m:t>𝑚𝑜𝑑𝑒𝑙</m:t>
                        </m:r>
                      </m:sub>
                    </m:sSub>
                    <m:r>
                      <a:rPr kumimoji="1" lang="en-US" altLang="ko-Kore-KR" sz="3200" i="1" dirty="0">
                        <a:solidFill>
                          <a:srgbClr val="53585F"/>
                        </a:solidFill>
                        <a:latin typeface="Cambria Math" panose="02040503050406030204" pitchFamily="18" charset="0"/>
                        <a:ea typeface="Spoqa Han Sans Neo Bold" panose="020B0500000000000000" pitchFamily="34" charset="-128"/>
                      </a:rPr>
                      <m:t>(</m:t>
                    </m:r>
                    <m:r>
                      <a:rPr kumimoji="1" lang="en-US" altLang="ko-Kore-KR" sz="3200" i="1" dirty="0">
                        <a:solidFill>
                          <a:srgbClr val="53585F"/>
                        </a:solidFill>
                        <a:latin typeface="Cambria Math" panose="02040503050406030204" pitchFamily="18" charset="0"/>
                        <a:ea typeface="Spoqa Han Sans Neo Bold" panose="020B0500000000000000" pitchFamily="34" charset="-128"/>
                      </a:rPr>
                      <m:t>𝑥</m:t>
                    </m:r>
                    <m:r>
                      <a:rPr kumimoji="1" lang="en-US" altLang="ko-Kore-KR" sz="3200" i="1" dirty="0">
                        <a:solidFill>
                          <a:srgbClr val="53585F"/>
                        </a:solidFill>
                        <a:latin typeface="Cambria Math" panose="02040503050406030204" pitchFamily="18" charset="0"/>
                        <a:ea typeface="Spoqa Han Sans Neo Bold" panose="020B0500000000000000" pitchFamily="34" charset="-128"/>
                      </a:rPr>
                      <m:t>)</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을 학습하는 것</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원하는 이미지를 복구하거나 새 샘플을 만들어 낼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Auto-regressive, autoencoder, sequence-to-sequence</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는 </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생성 모델의 일종</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이라 볼 수 있다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Embedding</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경우</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dimension reduction</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 가까우며</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위의 생성모델의 성능 향상을 위한 기반 연구로서 많이 쓰인다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2" name="직사각형 1">
                <a:extLst>
                  <a:ext uri="{FF2B5EF4-FFF2-40B4-BE49-F238E27FC236}">
                    <a16:creationId xmlns:a16="http://schemas.microsoft.com/office/drawing/2014/main" id="{A3CB5812-0833-8049-8277-0A352DE11192}"/>
                  </a:ext>
                </a:extLst>
              </p:cNvPr>
              <p:cNvSpPr>
                <a:spLocks noRot="1" noChangeAspect="1" noMove="1" noResize="1" noEditPoints="1" noAdjustHandles="1" noChangeArrowheads="1" noChangeShapeType="1" noTextEdit="1"/>
              </p:cNvSpPr>
              <p:nvPr/>
            </p:nvSpPr>
            <p:spPr>
              <a:xfrm>
                <a:off x="2200606" y="3733799"/>
                <a:ext cx="16956073" cy="5509200"/>
              </a:xfrm>
              <a:prstGeom prst="rect">
                <a:avLst/>
              </a:prstGeom>
              <a:blipFill>
                <a:blip r:embed="rId4"/>
                <a:stretch>
                  <a:fillRect l="-898" t="-1149" b="-2759"/>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80292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dirty="0"/>
              <a:t>생성 모델</a:t>
            </a:r>
            <a:r>
              <a:rPr lang="en-US" altLang="ko-Kore-KR" b="1" dirty="0"/>
              <a:t>(generative model)</a:t>
            </a:r>
            <a:r>
              <a:rPr lang="ko-Kore-KR" altLang="en-US" b="1" dirty="0"/>
              <a:t>의 종류 </a:t>
            </a:r>
            <a:r>
              <a:rPr lang="en-US" altLang="ko-Kore-KR" b="1" dirty="0"/>
              <a:t>(preview)</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7</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17055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sym typeface="SpoqaHanSans-Bold"/>
              </a:rPr>
              <a:t>Autoregressive vs autoencoder vs embedding vs seq2seq</a:t>
            </a:r>
          </a:p>
          <a:p>
            <a:pPr marL="180000" lvl="1">
              <a:spcAft>
                <a:spcPts val="500"/>
              </a:spcAft>
              <a:defRPr sz="2000" spc="-19">
                <a:solidFill>
                  <a:srgbClr val="FFFFFF"/>
                </a:solidFill>
                <a:latin typeface="SpoqaHanSans-Bold"/>
                <a:ea typeface="SpoqaHanSans-Bold"/>
                <a:cs typeface="SpoqaHanSans-Bold"/>
                <a:sym typeface="SpoqaHanSans-Bold"/>
              </a:defRPr>
            </a:pPr>
            <a:endParaRPr lang="en" altLang="ko-Kore-KR" sz="2000" dirty="0">
              <a:sym typeface="SpoqaHanSans-Bold"/>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0E4C2F-AC5B-3646-8888-641B371A460F}"/>
                  </a:ext>
                </a:extLst>
              </p:cNvPr>
              <p:cNvSpPr txBox="1"/>
              <p:nvPr/>
            </p:nvSpPr>
            <p:spPr>
              <a:xfrm>
                <a:off x="1524000" y="9628094"/>
                <a:ext cx="18372138" cy="3785652"/>
              </a:xfrm>
              <a:prstGeom prst="rect">
                <a:avLst/>
              </a:prstGeom>
              <a:noFill/>
            </p:spPr>
            <p:txBody>
              <a:bodyPr wrap="square" rtlCol="0">
                <a:spAutoFit/>
              </a:bodyPr>
              <a:lstStyle/>
              <a:p>
                <a:r>
                  <a:rPr kumimoji="1" lang="en-US" altLang="ko-Kore-KR" sz="4000" b="1" dirty="0">
                    <a:solidFill>
                      <a:srgbClr val="53585F"/>
                    </a:solidFill>
                    <a:latin typeface="Spoqa Han Sans Neo Bold" panose="020B0500000000000000" pitchFamily="34" charset="-128"/>
                    <a:ea typeface="Spoqa Han Sans Neo Bold" panose="020B0500000000000000" pitchFamily="34" charset="-128"/>
                  </a:rPr>
                  <a:t>Implicit density estimation</a:t>
                </a:r>
              </a:p>
              <a:p>
                <a:r>
                  <a:rPr kumimoji="1" lang="en-US" altLang="ko-KR" sz="4000" dirty="0">
                    <a:solidFill>
                      <a:srgbClr val="53585F"/>
                    </a:solidFill>
                    <a:latin typeface="Spoqa Han Sans Neo" panose="020B0500000000000000" pitchFamily="34" charset="-128"/>
                    <a:ea typeface="Spoqa Han Sans Neo" panose="020B0500000000000000" pitchFamily="34" charset="-128"/>
                  </a:rPr>
                  <a:t>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𝑝</m:t>
                        </m:r>
                      </m:e>
                      <m:sub>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𝑚𝑜𝑑𝑒𝑙</m:t>
                        </m:r>
                      </m:sub>
                    </m:sSub>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m:t>
                    </m:r>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𝑥</m:t>
                    </m:r>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m:t>
                    </m:r>
                  </m:oMath>
                </a14:m>
                <a:r>
                  <a:rPr kumimoji="1" lang="en-US" altLang="ko-Kore-KR" sz="4000" dirty="0">
                    <a:solidFill>
                      <a:srgbClr val="53585F"/>
                    </a:solidFill>
                    <a:latin typeface="Spoqa Han Sans Neo" panose="020B0500000000000000" pitchFamily="34" charset="-128"/>
                    <a:ea typeface="Spoqa Han Sans Neo" panose="020B0500000000000000" pitchFamily="34" charset="-128"/>
                  </a:rPr>
                  <a:t> </a:t>
                </a:r>
                <a:r>
                  <a:rPr kumimoji="1" lang="ko-KR" altLang="en-US" sz="4000" dirty="0">
                    <a:solidFill>
                      <a:srgbClr val="53585F"/>
                    </a:solidFill>
                    <a:latin typeface="Spoqa Han Sans Neo" panose="020B0500000000000000" pitchFamily="34" charset="-128"/>
                    <a:ea typeface="Spoqa Han Sans Neo" panose="020B0500000000000000" pitchFamily="34" charset="-128"/>
                  </a:rPr>
                  <a:t>을 직접 구하지 않아도 샘플을 생성할 수 있다</a:t>
                </a:r>
                <a:r>
                  <a:rPr kumimoji="1" lang="en-US" altLang="ko-KR" sz="4000" dirty="0">
                    <a:solidFill>
                      <a:srgbClr val="53585F"/>
                    </a:solidFill>
                    <a:latin typeface="Spoqa Han Sans Neo" panose="020B0500000000000000" pitchFamily="34" charset="-128"/>
                    <a:ea typeface="Spoqa Han Sans Neo" panose="020B0500000000000000" pitchFamily="34" charset="-128"/>
                  </a:rPr>
                  <a:t>. (TBD)</a:t>
                </a: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r>
                  <a:rPr kumimoji="1" lang="en-US" altLang="ko-KR" sz="40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Explicit density estimation</a:t>
                </a:r>
              </a:p>
              <a:p>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14:m>
                  <m:oMath xmlns:m="http://schemas.openxmlformats.org/officeDocument/2006/math">
                    <m:sSub>
                      <m:sSubPr>
                        <m:ctrlP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𝑝</m:t>
                        </m:r>
                      </m:e>
                      <m:sub>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𝑚𝑜𝑑𝑒𝑙</m:t>
                        </m:r>
                      </m:sub>
                    </m:sSub>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m:t>
                    </m:r>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𝑥</m:t>
                    </m:r>
                    <m:r>
                      <a:rPr kumimoji="1" lang="en-US" altLang="ko-Kore-KR" sz="4000" i="1">
                        <a:solidFill>
                          <a:srgbClr val="53585F"/>
                        </a:solidFill>
                        <a:latin typeface="Cambria Math" panose="02040503050406030204" pitchFamily="18" charset="0"/>
                        <a:ea typeface="Spoqa Han Sans Neo Bold" panose="020B0500000000000000" pitchFamily="34" charset="-128"/>
                        <a:sym typeface="Wingdings" pitchFamily="2" charset="2"/>
                      </a:rPr>
                      <m:t>)</m:t>
                    </m:r>
                  </m:oMath>
                </a14:m>
                <a:r>
                  <a:rPr kumimoji="1" lang="en-US" altLang="ko-KR" sz="4000" dirty="0">
                    <a:solidFill>
                      <a:srgbClr val="53585F"/>
                    </a:solidFill>
                    <a:latin typeface="Spoqa Han Sans Neo" panose="020B0500000000000000" pitchFamily="34" charset="-128"/>
                    <a:ea typeface="Spoqa Han Sans Neo" panose="020B0500000000000000" pitchFamily="34" charset="-128"/>
                  </a:rPr>
                  <a:t> </a:t>
                </a:r>
                <a:r>
                  <a:rPr kumimoji="1" lang="ko-KR" altLang="en-US" sz="40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4000" dirty="0">
                    <a:solidFill>
                      <a:srgbClr val="53585F"/>
                    </a:solidFill>
                    <a:latin typeface="Spoqa Han Sans Neo" panose="020B0500000000000000" pitchFamily="34" charset="-128"/>
                    <a:ea typeface="Spoqa Han Sans Neo" panose="020B0500000000000000" pitchFamily="34" charset="-128"/>
                  </a:rPr>
                  <a:t> 구하기 위해 </a:t>
                </a:r>
                <a:r>
                  <a:rPr kumimoji="1" lang="en-US" altLang="ko-KR" sz="4000" dirty="0">
                    <a:solidFill>
                      <a:srgbClr val="53585F"/>
                    </a:solidFill>
                    <a:latin typeface="Spoqa Han Sans Neo" panose="020B0500000000000000" pitchFamily="34" charset="-128"/>
                    <a:ea typeface="Spoqa Han Sans Neo" panose="020B0500000000000000" pitchFamily="34" charset="-128"/>
                  </a:rPr>
                  <a:t>loss </a:t>
                </a:r>
                <a:r>
                  <a:rPr kumimoji="1" lang="ko-KR" altLang="en-US" sz="4000" dirty="0">
                    <a:solidFill>
                      <a:srgbClr val="53585F"/>
                    </a:solidFill>
                    <a:latin typeface="Spoqa Han Sans Neo" panose="020B0500000000000000" pitchFamily="34" charset="-128"/>
                    <a:ea typeface="Spoqa Han Sans Neo" panose="020B0500000000000000" pitchFamily="34" charset="-128"/>
                  </a:rPr>
                  <a:t>등에 직접 반영하고 최적화 한다</a:t>
                </a:r>
                <a:r>
                  <a:rPr kumimoji="1" lang="en-US" altLang="ko-KR" sz="40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4000" dirty="0">
                    <a:solidFill>
                      <a:srgbClr val="53585F"/>
                    </a:solidFill>
                    <a:latin typeface="Spoqa Han Sans Neo" panose="020B0500000000000000" pitchFamily="34" charset="-128"/>
                    <a:ea typeface="Spoqa Han Sans Neo" panose="020B0500000000000000" pitchFamily="34" charset="-128"/>
                  </a:rPr>
                  <a:t>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지금은 본 방법 위주로 집중적으로 </a:t>
                </a:r>
                <a:r>
                  <a:rPr kumimoji="1" lang="ko-Kore-KR" altLang="en-US" sz="4000" dirty="0">
                    <a:solidFill>
                      <a:srgbClr val="53585F"/>
                    </a:solidFill>
                    <a:latin typeface="Spoqa Han Sans Neo" panose="020B0500000000000000" pitchFamily="34" charset="-128"/>
                    <a:ea typeface="Spoqa Han Sans Neo" panose="020B0500000000000000" pitchFamily="34" charset="-128"/>
                  </a:rPr>
                  <a:t>보자</a:t>
                </a:r>
                <a:r>
                  <a:rPr kumimoji="1" lang="en-US" altLang="ko-Kore-KR" sz="4000" dirty="0">
                    <a:solidFill>
                      <a:srgbClr val="53585F"/>
                    </a:solidFill>
                    <a:latin typeface="Spoqa Han Sans Neo" panose="020B0500000000000000" pitchFamily="34" charset="-128"/>
                    <a:ea typeface="Spoqa Han Sans Neo" panose="020B0500000000000000" pitchFamily="34" charset="-128"/>
                  </a:rPr>
                  <a:t>!</a:t>
                </a:r>
                <a:endParaRPr kumimoji="1" lang="en-US" altLang="ko-KR" sz="40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29" name="TextBox 28">
                <a:extLst>
                  <a:ext uri="{FF2B5EF4-FFF2-40B4-BE49-F238E27FC236}">
                    <a16:creationId xmlns:a16="http://schemas.microsoft.com/office/drawing/2014/main" id="{400E4C2F-AC5B-3646-8888-641B371A460F}"/>
                  </a:ext>
                </a:extLst>
              </p:cNvPr>
              <p:cNvSpPr txBox="1">
                <a:spLocks noRot="1" noChangeAspect="1" noMove="1" noResize="1" noEditPoints="1" noAdjustHandles="1" noChangeArrowheads="1" noChangeShapeType="1" noTextEdit="1"/>
              </p:cNvSpPr>
              <p:nvPr/>
            </p:nvSpPr>
            <p:spPr>
              <a:xfrm>
                <a:off x="1524000" y="9628094"/>
                <a:ext cx="18372138" cy="3785652"/>
              </a:xfrm>
              <a:prstGeom prst="rect">
                <a:avLst/>
              </a:prstGeom>
              <a:blipFill>
                <a:blip r:embed="rId4"/>
                <a:stretch>
                  <a:fillRect l="-1175" t="-2676" b="-6355"/>
                </a:stretch>
              </a:blipFill>
            </p:spPr>
            <p:txBody>
              <a:bodyPr/>
              <a:lstStyle/>
              <a:p>
                <a:r>
                  <a:rPr lang="ko-Kore-KR" altLang="en-US">
                    <a:noFill/>
                  </a:rPr>
                  <a:t> </a:t>
                </a:r>
              </a:p>
            </p:txBody>
          </p:sp>
        </mc:Fallback>
      </mc:AlternateContent>
      <p:pic>
        <p:nvPicPr>
          <p:cNvPr id="18434" name="Picture 2">
            <a:extLst>
              <a:ext uri="{FF2B5EF4-FFF2-40B4-BE49-F238E27FC236}">
                <a16:creationId xmlns:a16="http://schemas.microsoft.com/office/drawing/2014/main" id="{9C71D48A-7BEF-094E-8EB4-B36E4F153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434" y="2990199"/>
            <a:ext cx="11594235" cy="627307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91ED3AE5-2AE8-8E4A-8FDC-E3F2E403EF4A}"/>
              </a:ext>
            </a:extLst>
          </p:cNvPr>
          <p:cNvSpPr/>
          <p:nvPr/>
        </p:nvSpPr>
        <p:spPr>
          <a:xfrm>
            <a:off x="5367434" y="5970494"/>
            <a:ext cx="3346260" cy="36576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695242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743020" y="1871606"/>
            <a:ext cx="17526000" cy="51501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R" sz="4800" b="1" dirty="0">
                <a:solidFill>
                  <a:prstClr val="black"/>
                </a:solidFill>
                <a:latin typeface="SpoqaHanSans-Bold" panose="020B0500000000000000" pitchFamily="34" charset="-128"/>
                <a:ea typeface="SpoqaHanSans-Bold" panose="020B0500000000000000" pitchFamily="34" charset="-128"/>
                <a:sym typeface="SpoqaHanSans-Bold"/>
              </a:rPr>
              <a:t>&lt;Generative model series #1&gt;</a:t>
            </a:r>
            <a:endParaRPr lang="en" altLang="ko-Kore-KR" sz="4800" b="1" dirty="0">
              <a:sym typeface="SpoqaHanSans-Bold"/>
            </a:endParaRPr>
          </a:p>
          <a:p>
            <a:pPr algn="r">
              <a:defRPr sz="7500" spc="-75">
                <a:latin typeface="SpoqaHanSans-Bold"/>
                <a:ea typeface="SpoqaHanSans-Bold"/>
                <a:cs typeface="SpoqaHanSans-Bold"/>
                <a:sym typeface="SpoqaHanSans-Bold"/>
              </a:defRPr>
            </a:pPr>
            <a:r>
              <a:rPr lang="en" altLang="ko-Kore-KR" sz="8000" b="1" dirty="0">
                <a:sym typeface="SpoqaHanSans-Bold"/>
              </a:rPr>
              <a:t>Autoregressive </a:t>
            </a:r>
            <a:r>
              <a:rPr lang="en-US" altLang="ko-Kore-KR" sz="8000" b="1" dirty="0">
                <a:sym typeface="SpoqaHanSans-Bold"/>
              </a:rPr>
              <a:t>vs </a:t>
            </a:r>
            <a:r>
              <a:rPr lang="en" altLang="ko-Kore-KR" sz="8000" b="1" dirty="0">
                <a:sym typeface="SpoqaHanSans-Bold"/>
              </a:rPr>
              <a:t>autoencoder </a:t>
            </a:r>
            <a:br>
              <a:rPr lang="en" altLang="ko-Kore-KR" sz="8000" b="1" dirty="0">
                <a:sym typeface="SpoqaHanSans-Bold"/>
              </a:rPr>
            </a:br>
            <a:r>
              <a:rPr lang="en" altLang="ko-Kore-KR" sz="8000" b="1" dirty="0">
                <a:sym typeface="SpoqaHanSans-Bold"/>
              </a:rPr>
              <a:t>vs embedding vs </a:t>
            </a:r>
            <a:r>
              <a:rPr lang="en-US" altLang="ko-Kore-KR" sz="8000" b="1" dirty="0">
                <a:sym typeface="SpoqaHanSans-Bold"/>
              </a:rPr>
              <a:t>seq2seq</a:t>
            </a: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2</a:t>
            </a:r>
            <a:r>
              <a:rPr lang="ko-KR" altLang="en-US" b="1" dirty="0">
                <a:solidFill>
                  <a:srgbClr val="ED234B"/>
                </a:solidFill>
                <a:latin typeface="SpoqaHanSans-Bold" panose="020B0500000000000000" pitchFamily="34" charset="-128"/>
                <a:ea typeface="SpoqaHanSans-Bold" panose="020B0500000000000000" pitchFamily="34" charset="-128"/>
              </a:rPr>
              <a:t> </a:t>
            </a:r>
            <a:r>
              <a:rPr lang="ko-KR" altLang="en-US" b="1" dirty="0">
                <a:latin typeface="SpoqaHanSans-Bold" panose="020B0500000000000000" pitchFamily="34" charset="-128"/>
                <a:ea typeface="SpoqaHanSans-Bold" panose="020B0500000000000000" pitchFamily="34" charset="-128"/>
              </a:rPr>
              <a:t>자가 회귀 </a:t>
            </a:r>
            <a:r>
              <a:rPr lang="en-US" altLang="ko-KR" b="1" dirty="0">
                <a:latin typeface="SpoqaHanSans-Bold" panose="020B0500000000000000" pitchFamily="34" charset="-128"/>
                <a:ea typeface="SpoqaHanSans-Bold" panose="020B0500000000000000" pitchFamily="34" charset="-128"/>
              </a:rPr>
              <a:t>(</a:t>
            </a:r>
            <a:r>
              <a:rPr lang="en-US" altLang="ko-Kore-KR" b="1" dirty="0">
                <a:latin typeface="SpoqaHanSans-Bold" panose="020B0500000000000000" pitchFamily="34" charset="-128"/>
                <a:ea typeface="SpoqaHanSans-Bold" panose="020B0500000000000000" pitchFamily="34" charset="-128"/>
              </a:rPr>
              <a:t>a</a:t>
            </a:r>
            <a:r>
              <a:rPr lang="en-US" altLang="ko-KR" b="1" dirty="0">
                <a:latin typeface="SpoqaHanSans-Bold" panose="020B0500000000000000" pitchFamily="34" charset="-128"/>
                <a:ea typeface="SpoqaHanSans-Bold" panose="020B0500000000000000" pitchFamily="34" charset="-128"/>
              </a:rPr>
              <a:t>uto-regressive)</a:t>
            </a:r>
            <a:r>
              <a:rPr lang="en-US" altLang="ko-Kore-KR" b="1" dirty="0">
                <a:latin typeface="SpoqaHanSans-Bold" panose="020B0500000000000000" pitchFamily="34" charset="-128"/>
                <a:ea typeface="SpoqaHanSans-Bold" panose="020B0500000000000000" pitchFamily="34" charset="-128"/>
              </a:rPr>
              <a:t> </a:t>
            </a:r>
            <a:r>
              <a:rPr lang="ko-KR" altLang="en-US" b="1" dirty="0">
                <a:latin typeface="SpoqaHanSans-Bold" panose="020B0500000000000000" pitchFamily="34" charset="-128"/>
                <a:ea typeface="SpoqaHanSans-Bold" panose="020B0500000000000000" pitchFamily="34" charset="-128"/>
              </a:rPr>
              <a:t>모델</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a:t>
            </a:fld>
            <a:endParaRPr kumimoji="1" lang="ko-Kore-KR" altLang="en-US" sz="150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449920" y="3723975"/>
            <a:ext cx="5887205" cy="10300561"/>
          </a:xfrm>
          <a:prstGeom prst="rect">
            <a:avLst/>
          </a:prstGeom>
        </p:spPr>
        <p:txBody>
          <a:bodyPr wrap="square" lIns="0" tIns="0" rIns="0" bIns="0" anchor="ctr">
            <a:spAutoFit/>
          </a:bodyPr>
          <a:lstStyle/>
          <a:p>
            <a:pPr algn="ctr"/>
            <a:r>
              <a:rPr kumimoji="1" lang="en-US" altLang="ko-Kore-KR" sz="97500" b="1" dirty="0">
                <a:solidFill>
                  <a:schemeClr val="accent3">
                    <a:lumMod val="50000"/>
                  </a:schemeClr>
                </a:solidFill>
                <a:latin typeface="Impact" panose="020B0806030902050204" pitchFamily="34" charset="0"/>
                <a:ea typeface="Silom" pitchFamily="2" charset="-34"/>
                <a:cs typeface="Silom" pitchFamily="2" charset="-34"/>
              </a:rPr>
              <a:t>7</a:t>
            </a:r>
            <a:endParaRPr kumimoji="1" lang="ko-Kore-KR" altLang="en-US" sz="97500" b="1"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210010783"/>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32816</TotalTime>
  <Words>7205</Words>
  <Application>Microsoft Macintosh PowerPoint</Application>
  <PresentationFormat>사용자 지정</PresentationFormat>
  <Paragraphs>981</Paragraphs>
  <Slides>63</Slides>
  <Notes>58</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63</vt:i4>
      </vt:variant>
    </vt:vector>
  </HeadingPairs>
  <TitlesOfParts>
    <vt:vector size="75" baseType="lpstr">
      <vt:lpstr>Spoqa Han Sans Neo</vt:lpstr>
      <vt:lpstr>Spoqa Han Sans Neo Bold</vt:lpstr>
      <vt:lpstr>SpoqaHanSans-Bold</vt:lpstr>
      <vt:lpstr>SpoqaHanSans-Light</vt:lpstr>
      <vt:lpstr>Arial</vt:lpstr>
      <vt:lpstr>Calibri</vt:lpstr>
      <vt:lpstr>Calibri Light</vt:lpstr>
      <vt:lpstr>Cambria Math</vt:lpstr>
      <vt:lpstr>Impact</vt:lpstr>
      <vt:lpstr>Matura MT Script Capitals</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jh_lee@fastcampus.co.kr</dc:creator>
  <cp:lastModifiedBy>jbpark0614@gmail.com</cp:lastModifiedBy>
  <cp:revision>426</cp:revision>
  <dcterms:created xsi:type="dcterms:W3CDTF">2021-04-05T07:22:06Z</dcterms:created>
  <dcterms:modified xsi:type="dcterms:W3CDTF">2021-08-22T06:25:16Z</dcterms:modified>
</cp:coreProperties>
</file>